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0" r:id="rId1"/>
  </p:sldMasterIdLst>
  <p:notesMasterIdLst>
    <p:notesMasterId r:id="rId71"/>
  </p:notesMasterIdLst>
  <p:handoutMasterIdLst>
    <p:handoutMasterId r:id="rId72"/>
  </p:handoutMasterIdLst>
  <p:sldIdLst>
    <p:sldId id="256" r:id="rId2"/>
    <p:sldId id="347" r:id="rId3"/>
    <p:sldId id="348" r:id="rId4"/>
    <p:sldId id="349" r:id="rId5"/>
    <p:sldId id="350" r:id="rId6"/>
    <p:sldId id="351" r:id="rId7"/>
    <p:sldId id="352" r:id="rId8"/>
    <p:sldId id="280" r:id="rId9"/>
    <p:sldId id="329" r:id="rId10"/>
    <p:sldId id="359" r:id="rId11"/>
    <p:sldId id="360" r:id="rId12"/>
    <p:sldId id="361" r:id="rId13"/>
    <p:sldId id="362" r:id="rId14"/>
    <p:sldId id="353" r:id="rId15"/>
    <p:sldId id="355" r:id="rId16"/>
    <p:sldId id="354" r:id="rId17"/>
    <p:sldId id="356" r:id="rId18"/>
    <p:sldId id="363" r:id="rId19"/>
    <p:sldId id="364" r:id="rId20"/>
    <p:sldId id="365" r:id="rId21"/>
    <p:sldId id="375" r:id="rId22"/>
    <p:sldId id="391" r:id="rId23"/>
    <p:sldId id="358" r:id="rId24"/>
    <p:sldId id="367" r:id="rId25"/>
    <p:sldId id="317" r:id="rId26"/>
    <p:sldId id="357" r:id="rId27"/>
    <p:sldId id="366" r:id="rId28"/>
    <p:sldId id="318" r:id="rId29"/>
    <p:sldId id="286" r:id="rId30"/>
    <p:sldId id="369" r:id="rId31"/>
    <p:sldId id="368" r:id="rId32"/>
    <p:sldId id="299" r:id="rId33"/>
    <p:sldId id="372" r:id="rId34"/>
    <p:sldId id="373" r:id="rId35"/>
    <p:sldId id="314" r:id="rId36"/>
    <p:sldId id="370" r:id="rId37"/>
    <p:sldId id="374" r:id="rId38"/>
    <p:sldId id="378" r:id="rId39"/>
    <p:sldId id="376" r:id="rId40"/>
    <p:sldId id="319" r:id="rId41"/>
    <p:sldId id="331" r:id="rId42"/>
    <p:sldId id="371" r:id="rId43"/>
    <p:sldId id="332" r:id="rId44"/>
    <p:sldId id="379" r:id="rId45"/>
    <p:sldId id="300" r:id="rId46"/>
    <p:sldId id="320" r:id="rId47"/>
    <p:sldId id="321" r:id="rId48"/>
    <p:sldId id="322" r:id="rId49"/>
    <p:sldId id="325" r:id="rId50"/>
    <p:sldId id="324" r:id="rId51"/>
    <p:sldId id="380" r:id="rId52"/>
    <p:sldId id="328" r:id="rId53"/>
    <p:sldId id="326" r:id="rId54"/>
    <p:sldId id="327" r:id="rId55"/>
    <p:sldId id="323" r:id="rId56"/>
    <p:sldId id="392" r:id="rId57"/>
    <p:sldId id="301" r:id="rId58"/>
    <p:sldId id="382" r:id="rId59"/>
    <p:sldId id="393" r:id="rId60"/>
    <p:sldId id="394" r:id="rId61"/>
    <p:sldId id="395" r:id="rId62"/>
    <p:sldId id="396" r:id="rId63"/>
    <p:sldId id="397" r:id="rId64"/>
    <p:sldId id="398" r:id="rId65"/>
    <p:sldId id="338" r:id="rId66"/>
    <p:sldId id="381" r:id="rId67"/>
    <p:sldId id="383" r:id="rId68"/>
    <p:sldId id="390" r:id="rId69"/>
    <p:sldId id="33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0"/>
    <p:restoredTop sz="90173"/>
  </p:normalViewPr>
  <p:slideViewPr>
    <p:cSldViewPr snapToGrid="0" snapToObjects="1">
      <p:cViewPr>
        <p:scale>
          <a:sx n="100" d="100"/>
          <a:sy n="100" d="100"/>
        </p:scale>
        <p:origin x="760" y="4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5C45C1E-C70D-5045-8253-D3FD91686609}" type="datetimeFigureOut">
              <a:rPr lang="en-US" smtClean="0"/>
              <a:t>7/14/17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B215F8A-BD9B-304A-99AE-6417DC9D67C1}" type="slidenum">
              <a:rPr lang="en-US" smtClean="0"/>
              <a:t>‹#›</a:t>
            </a:fld>
            <a:endParaRPr lang="en-US"/>
          </a:p>
        </p:txBody>
      </p:sp>
    </p:spTree>
    <p:extLst>
      <p:ext uri="{BB962C8B-B14F-4D97-AF65-F5344CB8AC3E}">
        <p14:creationId xmlns:p14="http://schemas.microsoft.com/office/powerpoint/2010/main" val="3210818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18ED46-B1DB-BF4A-860A-39B9CE5FB603}" type="datetimeFigureOut">
              <a:rPr lang="en-US" smtClean="0"/>
              <a:t>7/14/17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9C875-9C01-EA48-BC0D-B95A6BF26ABD}" type="slidenum">
              <a:rPr lang="en-US" smtClean="0"/>
              <a:t>‹#›</a:t>
            </a:fld>
            <a:endParaRPr lang="en-US"/>
          </a:p>
        </p:txBody>
      </p:sp>
    </p:spTree>
    <p:extLst>
      <p:ext uri="{BB962C8B-B14F-4D97-AF65-F5344CB8AC3E}">
        <p14:creationId xmlns:p14="http://schemas.microsoft.com/office/powerpoint/2010/main" val="13062241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 Id="rId3" Type="http://schemas.openxmlformats.org/officeDocument/2006/relationships/hyperlink" Target="https://www.youtube.com/watch?v=DG5-UyRBQD4"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hyperlink" Target="https://www.researchgate.net/post/What_is_the_difference_between_the_classical_artificial_neural_network_and_the_new_deep_learning_generation"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superstar of machine</a:t>
            </a:r>
            <a:r>
              <a:rPr lang="en-US" baseline="0" dirty="0" smtClean="0"/>
              <a:t> learning</a:t>
            </a:r>
          </a:p>
          <a:p>
            <a:endParaRPr lang="en-US" baseline="0" dirty="0" smtClean="0"/>
          </a:p>
          <a:p>
            <a:r>
              <a:rPr lang="en-US" baseline="0" dirty="0" smtClean="0"/>
              <a:t>Many slides come from </a:t>
            </a:r>
            <a:r>
              <a:rPr lang="en-US" sz="1200" kern="1200" dirty="0" smtClean="0">
                <a:solidFill>
                  <a:schemeClr val="tx1"/>
                </a:solidFill>
                <a:latin typeface="+mn-lt"/>
                <a:ea typeface="+mn-ea"/>
                <a:cs typeface="+mn-cs"/>
              </a:rPr>
              <a:t>Deep Learning, A visual introduction slides.</a:t>
            </a:r>
          </a:p>
          <a:p>
            <a:r>
              <a:rPr lang="en-US" sz="1200" kern="1200" dirty="0" smtClean="0">
                <a:solidFill>
                  <a:schemeClr val="tx1"/>
                </a:solidFill>
                <a:latin typeface="+mn-lt"/>
                <a:ea typeface="+mn-ea"/>
                <a:cs typeface="+mn-cs"/>
              </a:rPr>
              <a:t>https://</a:t>
            </a:r>
            <a:r>
              <a:rPr lang="en-US" sz="1200" kern="1200" dirty="0" err="1" smtClean="0">
                <a:solidFill>
                  <a:schemeClr val="tx1"/>
                </a:solidFill>
                <a:latin typeface="+mn-lt"/>
                <a:ea typeface="+mn-ea"/>
                <a:cs typeface="+mn-cs"/>
              </a:rPr>
              <a:t>www.slideshare.net</a:t>
            </a:r>
            <a:r>
              <a:rPr lang="en-US" sz="1200" kern="1200" dirty="0" smtClean="0">
                <a:solidFill>
                  <a:schemeClr val="tx1"/>
                </a:solidFill>
                <a:latin typeface="+mn-lt"/>
                <a:ea typeface="+mn-ea"/>
                <a:cs typeface="+mn-cs"/>
              </a:rPr>
              <a:t>/LuMa921/deep-learning-a-visual-introduction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a:t>
            </a:fld>
            <a:endParaRPr lang="en-US"/>
          </a:p>
        </p:txBody>
      </p:sp>
    </p:spTree>
    <p:extLst>
      <p:ext uri="{BB962C8B-B14F-4D97-AF65-F5344CB8AC3E}">
        <p14:creationId xmlns:p14="http://schemas.microsoft.com/office/powerpoint/2010/main" val="672599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23</a:t>
            </a:fld>
            <a:endParaRPr lang="en-US"/>
          </a:p>
        </p:txBody>
      </p:sp>
    </p:spTree>
    <p:extLst>
      <p:ext uri="{BB962C8B-B14F-4D97-AF65-F5344CB8AC3E}">
        <p14:creationId xmlns:p14="http://schemas.microsoft.com/office/powerpoint/2010/main" val="607423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24</a:t>
            </a:fld>
            <a:endParaRPr lang="en-US"/>
          </a:p>
        </p:txBody>
      </p:sp>
    </p:spTree>
    <p:extLst>
      <p:ext uri="{BB962C8B-B14F-4D97-AF65-F5344CB8AC3E}">
        <p14:creationId xmlns:p14="http://schemas.microsoft.com/office/powerpoint/2010/main" val="1272183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26</a:t>
            </a:fld>
            <a:endParaRPr lang="en-US"/>
          </a:p>
        </p:txBody>
      </p:sp>
    </p:spTree>
    <p:extLst>
      <p:ext uri="{BB962C8B-B14F-4D97-AF65-F5344CB8AC3E}">
        <p14:creationId xmlns:p14="http://schemas.microsoft.com/office/powerpoint/2010/main" val="1680019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What's happening here? If you click each one of the neurons in the hidden layer, you see they're each doing a simple, single-line classification:</a:t>
            </a:r>
          </a:p>
          <a:p>
            <a:r>
              <a:rPr lang="en-US" sz="1200" b="0" i="0" kern="1200" dirty="0" smtClean="0">
                <a:solidFill>
                  <a:schemeClr val="tx1"/>
                </a:solidFill>
                <a:effectLst/>
                <a:latin typeface="+mn-lt"/>
                <a:ea typeface="+mn-ea"/>
                <a:cs typeface="+mn-cs"/>
              </a:rPr>
              <a:t>The first neuron checks if a data point is on the left or right</a:t>
            </a:r>
          </a:p>
          <a:p>
            <a:r>
              <a:rPr lang="en-US" sz="1200" b="0" i="0" kern="1200" dirty="0" smtClean="0">
                <a:solidFill>
                  <a:schemeClr val="tx1"/>
                </a:solidFill>
                <a:effectLst/>
                <a:latin typeface="+mn-lt"/>
                <a:ea typeface="+mn-ea"/>
                <a:cs typeface="+mn-cs"/>
              </a:rPr>
              <a:t>The second neuron checks if it's in the top right</a:t>
            </a:r>
          </a:p>
          <a:p>
            <a:r>
              <a:rPr lang="en-US" sz="1200" b="0" i="0" kern="1200" dirty="0" smtClean="0">
                <a:solidFill>
                  <a:schemeClr val="tx1"/>
                </a:solidFill>
                <a:effectLst/>
                <a:latin typeface="+mn-lt"/>
                <a:ea typeface="+mn-ea"/>
                <a:cs typeface="+mn-cs"/>
              </a:rPr>
              <a:t>The third one checks if it's in the bottom right</a:t>
            </a:r>
          </a:p>
          <a:p>
            <a:r>
              <a:rPr lang="en-US" sz="1200" b="0" i="0" kern="1200" dirty="0" smtClean="0">
                <a:solidFill>
                  <a:schemeClr val="tx1"/>
                </a:solidFill>
                <a:effectLst/>
                <a:latin typeface="+mn-lt"/>
                <a:ea typeface="+mn-ea"/>
                <a:cs typeface="+mn-cs"/>
              </a:rPr>
              <a:t>These three results are called features of the data. Outputs from these neurons indicate the strength of their corresponding features.</a:t>
            </a:r>
          </a:p>
          <a:p>
            <a:r>
              <a:rPr lang="en-US" sz="1200" b="0" i="0" kern="1200" dirty="0" smtClean="0">
                <a:solidFill>
                  <a:schemeClr val="tx1"/>
                </a:solidFill>
                <a:effectLst/>
                <a:latin typeface="+mn-lt"/>
                <a:ea typeface="+mn-ea"/>
                <a:cs typeface="+mn-cs"/>
              </a:rPr>
              <a:t>Finally, the neuron on the output layer uses these features to classify the data. If you draw a three dimensional space consisting of the feature values, the final neuron can simply divide this space with a flat plane. This is an example of a transformation of the original data into a feature space.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fully-connected hidden layers in- between. Each layer is represented as a series of neurons and progressively extracts higher and higher-level features of the input until the final layer essentially makes a decision about what the input shows. The more layers the network has, the higher- level features it will learn.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27</a:t>
            </a:fld>
            <a:endParaRPr lang="en-US"/>
          </a:p>
        </p:txBody>
      </p:sp>
    </p:spTree>
    <p:extLst>
      <p:ext uri="{BB962C8B-B14F-4D97-AF65-F5344CB8AC3E}">
        <p14:creationId xmlns:p14="http://schemas.microsoft.com/office/powerpoint/2010/main" val="165341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28</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29</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Learns by generating an error signal that measures the difference between the predictions of the network and the desired values and then using this error signal to change the weights (or parameters) so that predictions get more accurate. </a:t>
            </a:r>
            <a:endParaRPr lang="en-US" dirty="0" smtClean="0"/>
          </a:p>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30</a:t>
            </a:fld>
            <a:endParaRPr lang="en-US"/>
          </a:p>
        </p:txBody>
      </p:sp>
    </p:spTree>
    <p:extLst>
      <p:ext uri="{BB962C8B-B14F-4D97-AF65-F5344CB8AC3E}">
        <p14:creationId xmlns:p14="http://schemas.microsoft.com/office/powerpoint/2010/main" val="1175195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31</a:t>
            </a:fld>
            <a:endParaRPr lang="en-US"/>
          </a:p>
        </p:txBody>
      </p:sp>
    </p:spTree>
    <p:extLst>
      <p:ext uri="{BB962C8B-B14F-4D97-AF65-F5344CB8AC3E}">
        <p14:creationId xmlns:p14="http://schemas.microsoft.com/office/powerpoint/2010/main" val="819249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Where the “deep” part comes in, is that the system, as time goes on and it gains more experience, can increase its probability of a correct classification, by “training” itself on the new data it receives. In other words it can learn from its mistakes -just like us. For example it may incorrectly decide that a particular vehicle was a certain make and model, based on their similar size and engine noise, overlooking another differentiator which it determined had a low probability of being important to the decision. By learning that this differentiator is, in fact, vital to understanding the difference between two vehicles, it improves the probability of a correct outcome next time.</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32</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types:</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8</a:t>
            </a:fld>
            <a:endParaRPr lang="en-US"/>
          </a:p>
        </p:txBody>
      </p:sp>
    </p:spTree>
    <p:extLst>
      <p:ext uri="{BB962C8B-B14F-4D97-AF65-F5344CB8AC3E}">
        <p14:creationId xmlns:p14="http://schemas.microsoft.com/office/powerpoint/2010/main" val="27385579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36</a:t>
            </a:fld>
            <a:endParaRPr lang="en-US"/>
          </a:p>
        </p:txBody>
      </p:sp>
    </p:spTree>
    <p:extLst>
      <p:ext uri="{BB962C8B-B14F-4D97-AF65-F5344CB8AC3E}">
        <p14:creationId xmlns:p14="http://schemas.microsoft.com/office/powerpoint/2010/main" val="342769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37</a:t>
            </a:fld>
            <a:endParaRPr lang="en-US"/>
          </a:p>
        </p:txBody>
      </p:sp>
    </p:spTree>
    <p:extLst>
      <p:ext uri="{BB962C8B-B14F-4D97-AF65-F5344CB8AC3E}">
        <p14:creationId xmlns:p14="http://schemas.microsoft.com/office/powerpoint/2010/main" val="937425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38</a:t>
            </a:fld>
            <a:endParaRPr lang="en-US"/>
          </a:p>
        </p:txBody>
      </p:sp>
    </p:spTree>
    <p:extLst>
      <p:ext uri="{BB962C8B-B14F-4D97-AF65-F5344CB8AC3E}">
        <p14:creationId xmlns:p14="http://schemas.microsoft.com/office/powerpoint/2010/main" val="5517262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39</a:t>
            </a:fld>
            <a:endParaRPr lang="en-US"/>
          </a:p>
        </p:txBody>
      </p:sp>
    </p:spTree>
    <p:extLst>
      <p:ext uri="{BB962C8B-B14F-4D97-AF65-F5344CB8AC3E}">
        <p14:creationId xmlns:p14="http://schemas.microsoft.com/office/powerpoint/2010/main" val="2066368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40</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41</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42</a:t>
            </a:fld>
            <a:endParaRPr lang="en-US"/>
          </a:p>
        </p:txBody>
      </p:sp>
    </p:spTree>
    <p:extLst>
      <p:ext uri="{BB962C8B-B14F-4D97-AF65-F5344CB8AC3E}">
        <p14:creationId xmlns:p14="http://schemas.microsoft.com/office/powerpoint/2010/main" val="1733833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43</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Learns by generating an error signal that measures the difference between the predictions of the network and the desired values and then using this error signal to change the weights (or parameters) so that predictions get more accurate. </a:t>
            </a:r>
            <a:endParaRPr lang="en-US" dirty="0" smtClean="0"/>
          </a:p>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44</a:t>
            </a:fld>
            <a:endParaRPr lang="en-US"/>
          </a:p>
        </p:txBody>
      </p:sp>
    </p:spTree>
    <p:extLst>
      <p:ext uri="{BB962C8B-B14F-4D97-AF65-F5344CB8AC3E}">
        <p14:creationId xmlns:p14="http://schemas.microsoft.com/office/powerpoint/2010/main" val="825833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849C875-9C01-EA48-BC0D-B95A6BF26ABD}" type="slidenum">
              <a:rPr lang="en-US" smtClean="0"/>
              <a:t>13</a:t>
            </a:fld>
            <a:endParaRPr lang="en-US"/>
          </a:p>
        </p:txBody>
      </p:sp>
    </p:spTree>
    <p:extLst>
      <p:ext uri="{BB962C8B-B14F-4D97-AF65-F5344CB8AC3E}">
        <p14:creationId xmlns:p14="http://schemas.microsoft.com/office/powerpoint/2010/main" val="1167228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each</a:t>
            </a:r>
            <a:r>
              <a:rPr lang="en-US" baseline="0" dirty="0" smtClean="0"/>
              <a:t> neuron is connected to all the neurons in the layers before and after it, the weights make it so that only certain nodes have a significant effect. </a:t>
            </a:r>
          </a:p>
          <a:p>
            <a:endParaRPr lang="en-US" baseline="0" dirty="0" smtClean="0"/>
          </a:p>
          <a:p>
            <a:r>
              <a:rPr lang="en-US" sz="1200" kern="1200" dirty="0" smtClean="0">
                <a:solidFill>
                  <a:schemeClr val="tx1"/>
                </a:solidFill>
                <a:latin typeface="+mn-lt"/>
                <a:ea typeface="+mn-ea"/>
                <a:cs typeface="+mn-cs"/>
              </a:rPr>
              <a:t>From “Intro to Neural Networks” </a:t>
            </a:r>
            <a:r>
              <a:rPr lang="en-US" sz="1200" kern="1200" dirty="0" err="1" smtClean="0">
                <a:solidFill>
                  <a:schemeClr val="tx1"/>
                </a:solidFill>
                <a:latin typeface="+mn-lt"/>
                <a:ea typeface="+mn-ea"/>
                <a:cs typeface="+mn-cs"/>
              </a:rPr>
              <a:t>youtube</a:t>
            </a:r>
            <a:r>
              <a:rPr lang="en-US" sz="1200" kern="1200" dirty="0" smtClean="0">
                <a:solidFill>
                  <a:schemeClr val="tx1"/>
                </a:solidFill>
                <a:latin typeface="+mn-lt"/>
                <a:ea typeface="+mn-ea"/>
                <a:cs typeface="+mn-cs"/>
              </a:rPr>
              <a:t> video by Jesus Suarez</a:t>
            </a:r>
          </a:p>
          <a:p>
            <a:r>
              <a:rPr lang="en-US" sz="1200" kern="1200" dirty="0" smtClean="0">
                <a:solidFill>
                  <a:schemeClr val="tx1"/>
                </a:solidFill>
                <a:latin typeface="+mn-lt"/>
                <a:ea typeface="+mn-ea"/>
                <a:cs typeface="+mn-cs"/>
                <a:hlinkClick r:id="rId3"/>
              </a:rPr>
              <a:t>https://www.youtube.com/watch?v=DG5-UyRBQD4</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46</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47</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48</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49</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50</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Gradient Descent finds the (local) the minimum of the cost function (used to calculate the output error) and is used to adjust the weights.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51</a:t>
            </a:fld>
            <a:endParaRPr lang="en-US"/>
          </a:p>
        </p:txBody>
      </p:sp>
    </p:spTree>
    <p:extLst>
      <p:ext uri="{BB962C8B-B14F-4D97-AF65-F5344CB8AC3E}">
        <p14:creationId xmlns:p14="http://schemas.microsoft.com/office/powerpoint/2010/main" val="688987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digit, each sample of digits</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52</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53</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digit, each sample of digits</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54</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14</a:t>
            </a:fld>
            <a:endParaRPr lang="en-US"/>
          </a:p>
        </p:txBody>
      </p:sp>
    </p:spTree>
    <p:extLst>
      <p:ext uri="{BB962C8B-B14F-4D97-AF65-F5344CB8AC3E}">
        <p14:creationId xmlns:p14="http://schemas.microsoft.com/office/powerpoint/2010/main" val="1374240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giving connections random weights, </a:t>
            </a:r>
          </a:p>
          <a:p>
            <a:endParaRPr lang="en-US" dirty="0" smtClean="0"/>
          </a:p>
          <a:p>
            <a:r>
              <a:rPr lang="en-US" dirty="0" smtClean="0"/>
              <a:t>Give</a:t>
            </a:r>
            <a:r>
              <a:rPr lang="en-US" baseline="0" dirty="0" smtClean="0"/>
              <a:t> input and calculate outputs based on the random weights.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55</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giving connections random weights, </a:t>
            </a:r>
          </a:p>
          <a:p>
            <a:endParaRPr lang="en-US" dirty="0" smtClean="0"/>
          </a:p>
          <a:p>
            <a:r>
              <a:rPr lang="en-US" dirty="0" smtClean="0"/>
              <a:t>Give</a:t>
            </a:r>
            <a:r>
              <a:rPr lang="en-US" baseline="0" dirty="0" smtClean="0"/>
              <a:t> input and calculate outputs based on the random weights. </a:t>
            </a:r>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56</a:t>
            </a:fld>
            <a:endParaRPr lang="en-US"/>
          </a:p>
        </p:txBody>
      </p:sp>
    </p:spTree>
    <p:extLst>
      <p:ext uri="{BB962C8B-B14F-4D97-AF65-F5344CB8AC3E}">
        <p14:creationId xmlns:p14="http://schemas.microsoft.com/office/powerpoint/2010/main" val="1058827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57</a:t>
            </a:fld>
            <a:endParaRPr lang="en-US"/>
          </a:p>
        </p:txBody>
      </p:sp>
    </p:spTree>
    <p:extLst>
      <p:ext uri="{BB962C8B-B14F-4D97-AF65-F5344CB8AC3E}">
        <p14:creationId xmlns:p14="http://schemas.microsoft.com/office/powerpoint/2010/main" val="153777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15</a:t>
            </a:fld>
            <a:endParaRPr lang="en-US"/>
          </a:p>
        </p:txBody>
      </p:sp>
    </p:spTree>
    <p:extLst>
      <p:ext uri="{BB962C8B-B14F-4D97-AF65-F5344CB8AC3E}">
        <p14:creationId xmlns:p14="http://schemas.microsoft.com/office/powerpoint/2010/main" val="60676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49C875-9C01-EA48-BC0D-B95A6BF26ABD}" type="slidenum">
              <a:rPr lang="en-US" smtClean="0"/>
              <a:t>16</a:t>
            </a:fld>
            <a:endParaRPr lang="en-US"/>
          </a:p>
        </p:txBody>
      </p:sp>
    </p:spTree>
    <p:extLst>
      <p:ext uri="{BB962C8B-B14F-4D97-AF65-F5344CB8AC3E}">
        <p14:creationId xmlns:p14="http://schemas.microsoft.com/office/powerpoint/2010/main" val="270006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849C875-9C01-EA48-BC0D-B95A6BF26ABD}" type="slidenum">
              <a:rPr lang="en-US" smtClean="0"/>
              <a:t>17</a:t>
            </a:fld>
            <a:endParaRPr lang="en-US"/>
          </a:p>
        </p:txBody>
      </p:sp>
    </p:spTree>
    <p:extLst>
      <p:ext uri="{BB962C8B-B14F-4D97-AF65-F5344CB8AC3E}">
        <p14:creationId xmlns:p14="http://schemas.microsoft.com/office/powerpoint/2010/main" val="70626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Adding more layers to MLP does not works (e.g., to compete with SVM) due to "diminishing error problem" (i.e., the error from the output layer that was back propagated to the inner layer getting small and small, hence in short the MLP </a:t>
            </a:r>
            <a:r>
              <a:rPr lang="en-US" sz="1200" kern="1200" dirty="0" err="1" smtClean="0">
                <a:solidFill>
                  <a:schemeClr val="tx1"/>
                </a:solidFill>
                <a:latin typeface="+mn-lt"/>
                <a:ea typeface="+mn-ea"/>
                <a:cs typeface="+mn-cs"/>
              </a:rPr>
              <a:t>infact</a:t>
            </a:r>
            <a:r>
              <a:rPr lang="en-US" sz="1200" kern="1200" dirty="0" smtClean="0">
                <a:solidFill>
                  <a:schemeClr val="tx1"/>
                </a:solidFill>
                <a:latin typeface="+mn-lt"/>
                <a:ea typeface="+mn-ea"/>
                <a:cs typeface="+mn-cs"/>
              </a:rPr>
              <a:t> does not learn"; (2) Three layers MLP was mathematically explained to be a </a:t>
            </a:r>
            <a:r>
              <a:rPr lang="en-US" sz="1200" kern="1200" dirty="0" err="1" smtClean="0">
                <a:solidFill>
                  <a:schemeClr val="tx1"/>
                </a:solidFill>
                <a:latin typeface="+mn-lt"/>
                <a:ea typeface="+mn-ea"/>
                <a:cs typeface="+mn-cs"/>
              </a:rPr>
              <a:t>unversal</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approximator</a:t>
            </a:r>
            <a:r>
              <a:rPr lang="en-US" sz="1200" kern="1200" dirty="0" smtClean="0">
                <a:solidFill>
                  <a:schemeClr val="tx1"/>
                </a:solidFill>
                <a:latin typeface="+mn-lt"/>
                <a:ea typeface="+mn-ea"/>
                <a:cs typeface="+mn-cs"/>
              </a:rPr>
              <a:t> -- in short there was no reason to add more layers; </a:t>
            </a:r>
          </a:p>
          <a:p>
            <a:r>
              <a:rPr lang="en-US" sz="1200" i="1" kern="1200" dirty="0" smtClean="0">
                <a:solidFill>
                  <a:schemeClr val="tx1"/>
                </a:solidFill>
                <a:latin typeface="+mn-lt"/>
                <a:ea typeface="+mn-ea"/>
                <a:cs typeface="+mn-cs"/>
              </a:rPr>
              <a:t>What is the difference between the classical artificial neural network and the new deep learning generation?</a:t>
            </a:r>
            <a:r>
              <a:rPr lang="en-US" sz="1200" i="0" kern="1200" dirty="0" smtClean="0">
                <a:solidFill>
                  <a:schemeClr val="tx1"/>
                </a:solidFill>
                <a:latin typeface="+mn-lt"/>
                <a:ea typeface="+mn-ea"/>
                <a:cs typeface="+mn-cs"/>
              </a:rPr>
              <a:t>. Available from: </a:t>
            </a:r>
            <a:r>
              <a:rPr lang="en-US" sz="1200" i="0" u="sng" kern="1200" dirty="0" smtClean="0">
                <a:solidFill>
                  <a:schemeClr val="tx1"/>
                </a:solidFill>
                <a:latin typeface="+mn-lt"/>
                <a:ea typeface="+mn-ea"/>
                <a:cs typeface="+mn-cs"/>
                <a:hlinkClick r:id="rId3"/>
              </a:rPr>
              <a:t>https://www.researchgate.net/post/What_is_the_difference_between_the_classical_artificial_neural_network_and_the_new_deep_learning_generation [accessed Jun 2, 2017].</a:t>
            </a:r>
          </a:p>
          <a:p>
            <a:endParaRPr lang="en-US" dirty="0" smtClean="0"/>
          </a:p>
          <a:p>
            <a:endParaRPr lang="en-US" dirty="0" smtClean="0"/>
          </a:p>
          <a:p>
            <a:r>
              <a:rPr lang="en-US" dirty="0" smtClean="0"/>
              <a:t>Neuron pictures from</a:t>
            </a:r>
            <a:r>
              <a:rPr lang="en-US" baseline="0" dirty="0" smtClean="0"/>
              <a:t> https://</a:t>
            </a:r>
            <a:r>
              <a:rPr lang="en-US" baseline="0" dirty="0" err="1" smtClean="0"/>
              <a:t>appliedgo.net</a:t>
            </a:r>
            <a:r>
              <a:rPr lang="en-US" baseline="0" dirty="0" smtClean="0"/>
              <a:t>/perceptron/</a:t>
            </a:r>
          </a:p>
          <a:p>
            <a:endParaRPr lang="en-US" baseline="0" dirty="0" smtClean="0"/>
          </a:p>
          <a:p>
            <a:r>
              <a:rPr lang="en-US" baseline="0" dirty="0" smtClean="0"/>
              <a:t>The transistors in a computer are wired in relatively simple, serial chains (each one is connected to maybe two or three others in basic arrangements known as logic gates), whereas the neurons in a brain are densely interconnected in complex, parallel ways (each one is connected to perhaps 10,000 of its neighbors).</a:t>
            </a:r>
            <a:endParaRPr lang="en-US" baseline="0" dirty="0"/>
          </a:p>
        </p:txBody>
      </p:sp>
      <p:sp>
        <p:nvSpPr>
          <p:cNvPr id="4" name="Slide Number Placeholder 3"/>
          <p:cNvSpPr>
            <a:spLocks noGrp="1"/>
          </p:cNvSpPr>
          <p:nvPr>
            <p:ph type="sldNum" sz="quarter" idx="10"/>
          </p:nvPr>
        </p:nvSpPr>
        <p:spPr/>
        <p:txBody>
          <a:bodyPr/>
          <a:lstStyle/>
          <a:p>
            <a:fld id="{8849C875-9C01-EA48-BC0D-B95A6BF26ABD}" type="slidenum">
              <a:rPr lang="en-US" smtClean="0"/>
              <a:t>18</a:t>
            </a:fld>
            <a:endParaRPr lang="en-US"/>
          </a:p>
        </p:txBody>
      </p:sp>
    </p:spTree>
    <p:extLst>
      <p:ext uri="{BB962C8B-B14F-4D97-AF65-F5344CB8AC3E}">
        <p14:creationId xmlns:p14="http://schemas.microsoft.com/office/powerpoint/2010/main" val="190772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8849C875-9C01-EA48-BC0D-B95A6BF26ABD}" type="slidenum">
              <a:rPr lang="en-US" smtClean="0"/>
              <a:t>19</a:t>
            </a:fld>
            <a:endParaRPr lang="en-US"/>
          </a:p>
        </p:txBody>
      </p:sp>
    </p:spTree>
    <p:extLst>
      <p:ext uri="{BB962C8B-B14F-4D97-AF65-F5344CB8AC3E}">
        <p14:creationId xmlns:p14="http://schemas.microsoft.com/office/powerpoint/2010/main" val="183230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E97476-22AD-7346-BF73-79234B257909}" type="datetime1">
              <a:rPr lang="en-US" smtClean="0"/>
              <a:t>7/14/17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7D71E1-B783-0B41-8160-37BA3E1C30C8}" type="datetime1">
              <a:rPr lang="en-US" smtClean="0"/>
              <a:t>7/14/17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D29128-FB74-4C49-97BF-0C0E22E789DB}" type="datetime1">
              <a:rPr lang="en-US" smtClean="0"/>
              <a:t>7/14/17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CBAA86-F0E8-8A41-9774-B2D46179EE74}" type="datetime1">
              <a:rPr lang="en-US" smtClean="0"/>
              <a:t>7/14/17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133646-E649-9E4F-8D9E-533633DE0ADB}" type="datetime1">
              <a:rPr lang="en-US" smtClean="0"/>
              <a:t>7/14/17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49D6D3-EE8E-314D-8B98-BB7E6835BDFC}" type="datetime1">
              <a:rPr lang="en-US" smtClean="0"/>
              <a:t>7/14/17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01C14D-32AF-5B4B-A683-A6F72DC63B9A}" type="datetime1">
              <a:rPr lang="en-US" smtClean="0"/>
              <a:t>7/14/17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ED6D905-5902-4A4A-B365-82DFB615ADD1}" type="datetime1">
              <a:rPr lang="en-US" smtClean="0"/>
              <a:t>7/14/17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154754-9B34-A84D-915C-696D917265A7}" type="datetime1">
              <a:rPr lang="en-US" smtClean="0"/>
              <a:t>7/14/17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45698D2-572B-A64E-8F83-3BF047B5456C}" type="datetime1">
              <a:rPr lang="en-US" smtClean="0"/>
              <a:t>7/14/17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86B600-4B73-BD47-9466-F225C97C854E}" type="datetime1">
              <a:rPr lang="en-US" smtClean="0"/>
              <a:t>7/14/17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2F930F8-7592-F646-86B0-882269F61AAD}" type="datetime1">
              <a:rPr lang="en-US" smtClean="0"/>
              <a:t>7/14/17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1120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tiff"/><Relationship Id="rId5" Type="http://schemas.openxmlformats.org/officeDocument/2006/relationships/image" Target="../media/image18.gi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21.tiff"/><Relationship Id="rId5" Type="http://schemas.openxmlformats.org/officeDocument/2006/relationships/hyperlink" Target="https://en.wikipedia.org/wiki/Hyperplane" TargetMode="External"/><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7.gi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30.gif"/><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gif"/></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4.gi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5.tiff"/><Relationship Id="rId5" Type="http://schemas.openxmlformats.org/officeDocument/2006/relationships/hyperlink" Target="http://karpathy.github.io/2014/09/02/what-i-learned-from-competing-against-a-convnet-on-imagenet/"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hyperlink" Target="http://www.cs.toronto.edu/~fritz/absps/imagenet.pdf" TargetMode="External"/><Relationship Id="rId5" Type="http://schemas.openxmlformats.org/officeDocument/2006/relationships/hyperlink" Target="http://arxiv.org/abs/1409.4842" TargetMode="External"/><Relationship Id="rId6" Type="http://schemas.openxmlformats.org/officeDocument/2006/relationships/hyperlink" Target="http://arxiv.org/abs/1502.03167" TargetMode="External"/><Relationship Id="rId7" Type="http://schemas.openxmlformats.org/officeDocument/2006/relationships/hyperlink" Target="http://arxiv.org/abs/1512.00567"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tiff"/></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2" name="Title 1"/>
          <p:cNvSpPr>
            <a:spLocks noGrp="1"/>
          </p:cNvSpPr>
          <p:nvPr>
            <p:ph type="ctrTitle"/>
          </p:nvPr>
        </p:nvSpPr>
        <p:spPr>
          <a:xfrm>
            <a:off x="1097280" y="3267856"/>
            <a:ext cx="10058400" cy="1057256"/>
          </a:xfrm>
        </p:spPr>
        <p:txBody>
          <a:bodyPr/>
          <a:lstStyle/>
          <a:p>
            <a:pPr algn="l"/>
            <a:r>
              <a:rPr lang="en-US" sz="4800" dirty="0" smtClean="0"/>
              <a:t>Introduction to Deep Learning</a:t>
            </a:r>
            <a:endParaRPr lang="en-US" sz="4800" dirty="0"/>
          </a:p>
        </p:txBody>
      </p:sp>
      <p:sp>
        <p:nvSpPr>
          <p:cNvPr id="3" name="Subtitle 2"/>
          <p:cNvSpPr>
            <a:spLocks noGrp="1"/>
          </p:cNvSpPr>
          <p:nvPr>
            <p:ph type="subTitle" idx="1"/>
          </p:nvPr>
        </p:nvSpPr>
        <p:spPr/>
        <p:txBody>
          <a:bodyPr/>
          <a:lstStyle/>
          <a:p>
            <a:r>
              <a:rPr lang="en-US" dirty="0" smtClean="0"/>
              <a:t>Rohit Padebettu</a:t>
            </a:r>
            <a:endParaRPr lang="en-US" dirty="0"/>
          </a:p>
        </p:txBody>
      </p:sp>
    </p:spTree>
    <p:extLst>
      <p:ext uri="{BB962C8B-B14F-4D97-AF65-F5344CB8AC3E}">
        <p14:creationId xmlns:p14="http://schemas.microsoft.com/office/powerpoint/2010/main" val="471218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Neural Networks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5" name="Content Placeholder 5"/>
          <p:cNvPicPr>
            <a:picLocks noChangeAspect="1"/>
          </p:cNvPicPr>
          <p:nvPr/>
        </p:nvPicPr>
        <p:blipFill>
          <a:blip r:embed="rId2"/>
          <a:stretch>
            <a:fillRect/>
          </a:stretch>
        </p:blipFill>
        <p:spPr>
          <a:xfrm>
            <a:off x="7214574" y="1846369"/>
            <a:ext cx="3765176" cy="3849893"/>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641855" y="2170577"/>
            <a:ext cx="3434413" cy="3374311"/>
          </a:xfrm>
          <a:prstGeom prst="rect">
            <a:avLst/>
          </a:prstGeom>
          <a:ln>
            <a:solidFill>
              <a:schemeClr val="accent1"/>
            </a:solidFill>
          </a:ln>
        </p:spPr>
      </p:pic>
      <p:sp>
        <p:nvSpPr>
          <p:cNvPr id="7" name="Right Arrow 6"/>
          <p:cNvSpPr/>
          <p:nvPr/>
        </p:nvSpPr>
        <p:spPr>
          <a:xfrm>
            <a:off x="5411449" y="3732551"/>
            <a:ext cx="1499017" cy="434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411449" y="2863121"/>
            <a:ext cx="1603948" cy="923330"/>
          </a:xfrm>
          <a:prstGeom prst="rect">
            <a:avLst/>
          </a:prstGeom>
          <a:noFill/>
        </p:spPr>
        <p:txBody>
          <a:bodyPr wrap="square" rtlCol="0">
            <a:spAutoFit/>
          </a:bodyPr>
          <a:lstStyle/>
          <a:p>
            <a:r>
              <a:rPr lang="en-US" dirty="0" smtClean="0"/>
              <a:t>Linear Discriminant Analysis</a:t>
            </a:r>
            <a:endParaRPr lang="en-US" dirty="0"/>
          </a:p>
        </p:txBody>
      </p:sp>
    </p:spTree>
    <p:extLst>
      <p:ext uri="{BB962C8B-B14F-4D97-AF65-F5344CB8AC3E}">
        <p14:creationId xmlns:p14="http://schemas.microsoft.com/office/powerpoint/2010/main" val="10697093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Classify this?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
        <p:nvSpPr>
          <p:cNvPr id="7" name="Right Arrow 6"/>
          <p:cNvSpPr/>
          <p:nvPr/>
        </p:nvSpPr>
        <p:spPr>
          <a:xfrm>
            <a:off x="5376971" y="3446500"/>
            <a:ext cx="1499017" cy="4347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p:cNvPicPr>
            <a:picLocks noGrp="1" noChangeAspect="1"/>
          </p:cNvPicPr>
          <p:nvPr>
            <p:ph idx="1"/>
          </p:nvPr>
        </p:nvPicPr>
        <p:blipFill>
          <a:blip r:embed="rId2"/>
          <a:stretch>
            <a:fillRect/>
          </a:stretch>
        </p:blipFill>
        <p:spPr>
          <a:xfrm>
            <a:off x="1393433" y="2146559"/>
            <a:ext cx="3412717" cy="3429781"/>
          </a:xfrm>
          <a:prstGeom prst="rect">
            <a:avLst/>
          </a:prstGeom>
          <a:ln>
            <a:solidFill>
              <a:schemeClr val="accent1"/>
            </a:solidFill>
          </a:ln>
        </p:spPr>
      </p:pic>
      <p:sp>
        <p:nvSpPr>
          <p:cNvPr id="3" name="TextBox 2"/>
          <p:cNvSpPr txBox="1"/>
          <p:nvPr/>
        </p:nvSpPr>
        <p:spPr>
          <a:xfrm>
            <a:off x="7446809" y="2911719"/>
            <a:ext cx="3765674" cy="1938992"/>
          </a:xfrm>
          <a:prstGeom prst="rect">
            <a:avLst/>
          </a:prstGeom>
          <a:solidFill>
            <a:schemeClr val="accent3">
              <a:lumMod val="40000"/>
              <a:lumOff val="60000"/>
            </a:schemeClr>
          </a:solidFill>
          <a:ln>
            <a:solidFill>
              <a:schemeClr val="accent1"/>
            </a:solidFill>
          </a:ln>
        </p:spPr>
        <p:txBody>
          <a:bodyPr wrap="square" rtlCol="0">
            <a:spAutoFit/>
          </a:bodyPr>
          <a:lstStyle/>
          <a:p>
            <a:r>
              <a:rPr lang="en-US" sz="2400" dirty="0"/>
              <a:t>Line </a:t>
            </a:r>
            <a:r>
              <a:rPr lang="en-US" sz="2400" dirty="0" smtClean="0"/>
              <a:t>can’t </a:t>
            </a:r>
            <a:r>
              <a:rPr lang="en-US" sz="2400" dirty="0"/>
              <a:t>be used to classify this. </a:t>
            </a:r>
            <a:endParaRPr lang="en-US" sz="2400" dirty="0" smtClean="0"/>
          </a:p>
          <a:p>
            <a:endParaRPr lang="en-US" sz="2400" dirty="0"/>
          </a:p>
          <a:p>
            <a:r>
              <a:rPr lang="en-US" sz="2400" dirty="0" smtClean="0">
                <a:solidFill>
                  <a:srgbClr val="FF0000"/>
                </a:solidFill>
              </a:rPr>
              <a:t>This </a:t>
            </a:r>
            <a:r>
              <a:rPr lang="en-US" sz="2400" dirty="0">
                <a:solidFill>
                  <a:srgbClr val="FF0000"/>
                </a:solidFill>
              </a:rPr>
              <a:t>is a so-called nonlinear classification problem.</a:t>
            </a:r>
          </a:p>
        </p:txBody>
      </p:sp>
    </p:spTree>
    <p:extLst>
      <p:ext uri="{BB962C8B-B14F-4D97-AF65-F5344CB8AC3E}">
        <p14:creationId xmlns:p14="http://schemas.microsoft.com/office/powerpoint/2010/main" val="4451532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this?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9" name="Picture 8"/>
          <p:cNvPicPr>
            <a:picLocks noChangeAspect="1"/>
          </p:cNvPicPr>
          <p:nvPr/>
        </p:nvPicPr>
        <p:blipFill>
          <a:blip r:embed="rId2"/>
          <a:stretch>
            <a:fillRect/>
          </a:stretch>
        </p:blipFill>
        <p:spPr>
          <a:xfrm>
            <a:off x="3912433" y="1905694"/>
            <a:ext cx="4092315" cy="4123007"/>
          </a:xfrm>
          <a:prstGeom prst="rect">
            <a:avLst/>
          </a:prstGeom>
          <a:ln>
            <a:solidFill>
              <a:schemeClr val="accent1"/>
            </a:solidFill>
          </a:ln>
        </p:spPr>
      </p:pic>
    </p:spTree>
    <p:extLst>
      <p:ext uri="{BB962C8B-B14F-4D97-AF65-F5344CB8AC3E}">
        <p14:creationId xmlns:p14="http://schemas.microsoft.com/office/powerpoint/2010/main" val="18436125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a:t>
            </a:r>
            <a:r>
              <a:rPr lang="en-US" dirty="0" smtClean="0"/>
              <a:t>Networks - Inspiration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13</a:t>
            </a:fld>
            <a:endParaRPr lang="en-US" dirty="0"/>
          </a:p>
        </p:txBody>
      </p:sp>
      <p:sp>
        <p:nvSpPr>
          <p:cNvPr id="6" name="TextBox 5"/>
          <p:cNvSpPr txBox="1"/>
          <p:nvPr/>
        </p:nvSpPr>
        <p:spPr>
          <a:xfrm>
            <a:off x="1498989" y="1816901"/>
            <a:ext cx="10267753" cy="646331"/>
          </a:xfrm>
          <a:prstGeom prst="rect">
            <a:avLst/>
          </a:prstGeom>
          <a:noFill/>
        </p:spPr>
        <p:txBody>
          <a:bodyPr wrap="square" rtlCol="0">
            <a:spAutoFit/>
          </a:bodyPr>
          <a:lstStyle/>
          <a:p>
            <a:r>
              <a:rPr lang="en-US" sz="3600" dirty="0" smtClean="0"/>
              <a:t>Inspired by brain neural networks</a:t>
            </a:r>
            <a:endParaRPr lang="en-US" sz="3600" dirty="0"/>
          </a:p>
        </p:txBody>
      </p:sp>
      <p:pic>
        <p:nvPicPr>
          <p:cNvPr id="4" name="Picture 3"/>
          <p:cNvPicPr>
            <a:picLocks noChangeAspect="1"/>
          </p:cNvPicPr>
          <p:nvPr/>
        </p:nvPicPr>
        <p:blipFill>
          <a:blip r:embed="rId4"/>
          <a:stretch>
            <a:fillRect/>
          </a:stretch>
        </p:blipFill>
        <p:spPr>
          <a:xfrm>
            <a:off x="1783802" y="2662113"/>
            <a:ext cx="3632408" cy="3085132"/>
          </a:xfrm>
          <a:prstGeom prst="rect">
            <a:avLst/>
          </a:prstGeom>
        </p:spPr>
      </p:pic>
      <p:pic>
        <p:nvPicPr>
          <p:cNvPr id="8" name="Picture 7"/>
          <p:cNvPicPr>
            <a:picLocks noChangeAspect="1"/>
          </p:cNvPicPr>
          <p:nvPr/>
        </p:nvPicPr>
        <p:blipFill>
          <a:blip r:embed="rId5"/>
          <a:stretch>
            <a:fillRect/>
          </a:stretch>
        </p:blipFill>
        <p:spPr>
          <a:xfrm>
            <a:off x="6271267" y="2463232"/>
            <a:ext cx="4941216" cy="3709785"/>
          </a:xfrm>
          <a:prstGeom prst="rect">
            <a:avLst/>
          </a:prstGeom>
        </p:spPr>
      </p:pic>
    </p:spTree>
    <p:extLst>
      <p:ext uri="{BB962C8B-B14F-4D97-AF65-F5344CB8AC3E}">
        <p14:creationId xmlns:p14="http://schemas.microsoft.com/office/powerpoint/2010/main" val="6725396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sp>
        <p:nvSpPr>
          <p:cNvPr id="6" name="TextBox 5"/>
          <p:cNvSpPr txBox="1"/>
          <p:nvPr/>
        </p:nvSpPr>
        <p:spPr>
          <a:xfrm>
            <a:off x="1097280" y="2057401"/>
            <a:ext cx="6227192" cy="1200329"/>
          </a:xfrm>
          <a:prstGeom prst="rect">
            <a:avLst/>
          </a:prstGeom>
          <a:noFill/>
        </p:spPr>
        <p:txBody>
          <a:bodyPr wrap="square" rtlCol="0">
            <a:spAutoFit/>
          </a:bodyPr>
          <a:lstStyle/>
          <a:p>
            <a:pPr marL="285750" indent="-285750">
              <a:buFont typeface="Arial"/>
              <a:buChar char="•"/>
            </a:pPr>
            <a:r>
              <a:rPr lang="en-US" sz="2400" dirty="0" smtClean="0"/>
              <a:t>Image and speech recognition</a:t>
            </a:r>
          </a:p>
          <a:p>
            <a:pPr marL="285750" indent="-285750">
              <a:buFont typeface="Arial"/>
              <a:buChar char="•"/>
            </a:pPr>
            <a:endParaRPr lang="en-US" sz="2400" dirty="0" smtClean="0"/>
          </a:p>
          <a:p>
            <a:pPr marL="285750" indent="-285750">
              <a:buFont typeface="Arial"/>
              <a:buChar char="•"/>
            </a:pPr>
            <a:r>
              <a:rPr lang="en-US" sz="2400" dirty="0" smtClean="0"/>
              <a:t>Precision medicine</a:t>
            </a:r>
          </a:p>
        </p:txBody>
      </p:sp>
      <p:pic>
        <p:nvPicPr>
          <p:cNvPr id="4" name="Picture 3"/>
          <p:cNvPicPr>
            <a:picLocks noChangeAspect="1"/>
          </p:cNvPicPr>
          <p:nvPr/>
        </p:nvPicPr>
        <p:blipFill>
          <a:blip r:embed="rId4"/>
          <a:stretch>
            <a:fillRect/>
          </a:stretch>
        </p:blipFill>
        <p:spPr>
          <a:xfrm>
            <a:off x="6988006" y="2311694"/>
            <a:ext cx="4410615" cy="3573756"/>
          </a:xfrm>
          <a:prstGeom prst="rect">
            <a:avLst/>
          </a:prstGeom>
        </p:spPr>
      </p:pic>
      <p:pic>
        <p:nvPicPr>
          <p:cNvPr id="7" name="Picture 6"/>
          <p:cNvPicPr>
            <a:picLocks noChangeAspect="1"/>
          </p:cNvPicPr>
          <p:nvPr/>
        </p:nvPicPr>
        <p:blipFill>
          <a:blip r:embed="rId5"/>
          <a:stretch>
            <a:fillRect/>
          </a:stretch>
        </p:blipFill>
        <p:spPr>
          <a:xfrm>
            <a:off x="1230292" y="3886271"/>
            <a:ext cx="5507666" cy="1817438"/>
          </a:xfrm>
          <a:prstGeom prst="rect">
            <a:avLst/>
          </a:prstGeom>
        </p:spPr>
      </p:pic>
    </p:spTree>
    <p:extLst>
      <p:ext uri="{BB962C8B-B14F-4D97-AF65-F5344CB8AC3E}">
        <p14:creationId xmlns:p14="http://schemas.microsoft.com/office/powerpoint/2010/main" val="247706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15</a:t>
            </a:fld>
            <a:endParaRPr lang="en-US" dirty="0"/>
          </a:p>
        </p:txBody>
      </p:sp>
      <p:sp>
        <p:nvSpPr>
          <p:cNvPr id="6" name="TextBox 5"/>
          <p:cNvSpPr txBox="1"/>
          <p:nvPr/>
        </p:nvSpPr>
        <p:spPr>
          <a:xfrm>
            <a:off x="1306731" y="2115367"/>
            <a:ext cx="4749296" cy="2554545"/>
          </a:xfrm>
          <a:prstGeom prst="rect">
            <a:avLst/>
          </a:prstGeom>
          <a:noFill/>
        </p:spPr>
        <p:txBody>
          <a:bodyPr wrap="square" rtlCol="0">
            <a:spAutoFit/>
          </a:bodyPr>
          <a:lstStyle/>
          <a:p>
            <a:pPr marL="285750" indent="-285750">
              <a:buFont typeface="Arial"/>
              <a:buChar char="•"/>
            </a:pPr>
            <a:r>
              <a:rPr lang="en-US" sz="3200" dirty="0"/>
              <a:t>Playing </a:t>
            </a:r>
            <a:r>
              <a:rPr lang="en-US" sz="3200" dirty="0" smtClean="0"/>
              <a:t>games</a:t>
            </a:r>
          </a:p>
          <a:p>
            <a:pPr marL="285750" indent="-285750">
              <a:buFont typeface="Arial"/>
              <a:buChar char="•"/>
            </a:pPr>
            <a:endParaRPr lang="en-US" sz="3200" dirty="0" smtClean="0"/>
          </a:p>
          <a:p>
            <a:pPr marL="285750" indent="-285750">
              <a:buFont typeface="Arial"/>
              <a:buChar char="•"/>
            </a:pPr>
            <a:r>
              <a:rPr lang="en-US" sz="3200" dirty="0" smtClean="0"/>
              <a:t>Predicting court </a:t>
            </a:r>
            <a:r>
              <a:rPr lang="en-US" sz="3200" dirty="0" smtClean="0"/>
              <a:t>decisions</a:t>
            </a:r>
          </a:p>
          <a:p>
            <a:pPr marL="285750" indent="-285750">
              <a:buFont typeface="Arial"/>
              <a:buChar char="•"/>
            </a:pPr>
            <a:endParaRPr lang="en-US" sz="3200" dirty="0" smtClean="0"/>
          </a:p>
          <a:p>
            <a:pPr marL="285750" indent="-285750">
              <a:buFont typeface="Arial"/>
              <a:buChar char="•"/>
            </a:pPr>
            <a:r>
              <a:rPr lang="en-US" sz="3200" dirty="0"/>
              <a:t>Translating </a:t>
            </a:r>
            <a:r>
              <a:rPr lang="en-US" sz="3200" dirty="0" smtClean="0"/>
              <a:t>languages</a:t>
            </a:r>
            <a:endParaRPr lang="en-US" sz="3200" dirty="0"/>
          </a:p>
        </p:txBody>
      </p:sp>
      <p:pic>
        <p:nvPicPr>
          <p:cNvPr id="7" name="Picture 6"/>
          <p:cNvPicPr>
            <a:picLocks noChangeAspect="1"/>
          </p:cNvPicPr>
          <p:nvPr/>
        </p:nvPicPr>
        <p:blipFill>
          <a:blip r:embed="rId4"/>
          <a:stretch>
            <a:fillRect/>
          </a:stretch>
        </p:blipFill>
        <p:spPr>
          <a:xfrm>
            <a:off x="6547273" y="3684666"/>
            <a:ext cx="2155464" cy="2105486"/>
          </a:xfrm>
          <a:prstGeom prst="rect">
            <a:avLst/>
          </a:prstGeom>
        </p:spPr>
      </p:pic>
      <p:pic>
        <p:nvPicPr>
          <p:cNvPr id="8" name="Picture 7"/>
          <p:cNvPicPr>
            <a:picLocks noChangeAspect="1"/>
          </p:cNvPicPr>
          <p:nvPr/>
        </p:nvPicPr>
        <p:blipFill>
          <a:blip r:embed="rId5"/>
          <a:stretch>
            <a:fillRect/>
          </a:stretch>
        </p:blipFill>
        <p:spPr>
          <a:xfrm>
            <a:off x="6547273" y="1928523"/>
            <a:ext cx="4608407" cy="1564980"/>
          </a:xfrm>
          <a:prstGeom prst="rect">
            <a:avLst/>
          </a:prstGeom>
        </p:spPr>
      </p:pic>
      <p:pic>
        <p:nvPicPr>
          <p:cNvPr id="9" name="Picture 8"/>
          <p:cNvPicPr>
            <a:picLocks noChangeAspect="1"/>
          </p:cNvPicPr>
          <p:nvPr/>
        </p:nvPicPr>
        <p:blipFill>
          <a:blip r:embed="rId6"/>
          <a:stretch>
            <a:fillRect/>
          </a:stretch>
        </p:blipFill>
        <p:spPr>
          <a:xfrm>
            <a:off x="8806241" y="3684667"/>
            <a:ext cx="2382883" cy="2105486"/>
          </a:xfrm>
          <a:prstGeom prst="rect">
            <a:avLst/>
          </a:prstGeom>
        </p:spPr>
      </p:pic>
    </p:spTree>
    <p:extLst>
      <p:ext uri="{BB962C8B-B14F-4D97-AF65-F5344CB8AC3E}">
        <p14:creationId xmlns:p14="http://schemas.microsoft.com/office/powerpoint/2010/main" val="3710893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8" name="Picture 7"/>
          <p:cNvPicPr>
            <a:picLocks noChangeAspect="1"/>
          </p:cNvPicPr>
          <p:nvPr/>
        </p:nvPicPr>
        <p:blipFill>
          <a:blip r:embed="rId4"/>
          <a:stretch>
            <a:fillRect/>
          </a:stretch>
        </p:blipFill>
        <p:spPr>
          <a:xfrm>
            <a:off x="1346591" y="1919032"/>
            <a:ext cx="9449746" cy="4237604"/>
          </a:xfrm>
          <a:prstGeom prst="rect">
            <a:avLst/>
          </a:prstGeom>
        </p:spPr>
      </p:pic>
      <p:pic>
        <p:nvPicPr>
          <p:cNvPr id="4" name="Picture 3"/>
          <p:cNvPicPr>
            <a:picLocks noChangeAspect="1"/>
          </p:cNvPicPr>
          <p:nvPr/>
        </p:nvPicPr>
        <p:blipFill>
          <a:blip r:embed="rId5"/>
          <a:stretch>
            <a:fillRect/>
          </a:stretch>
        </p:blipFill>
        <p:spPr>
          <a:xfrm>
            <a:off x="2282349" y="2818768"/>
            <a:ext cx="1630147" cy="688931"/>
          </a:xfrm>
          <a:prstGeom prst="rect">
            <a:avLst/>
          </a:prstGeom>
        </p:spPr>
      </p:pic>
    </p:spTree>
    <p:extLst>
      <p:ext uri="{BB962C8B-B14F-4D97-AF65-F5344CB8AC3E}">
        <p14:creationId xmlns:p14="http://schemas.microsoft.com/office/powerpoint/2010/main" val="679897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a:t>
            </a:r>
            <a:r>
              <a:rPr lang="en-US" dirty="0" smtClean="0"/>
              <a:t>Networks </a:t>
            </a:r>
            <a:r>
              <a:rPr lang="mr-IN" dirty="0" smtClean="0"/>
              <a:t>–</a:t>
            </a:r>
            <a:r>
              <a:rPr lang="en-US" dirty="0" smtClean="0"/>
              <a:t> How?</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9" name="Content Placeholder 5"/>
          <p:cNvPicPr>
            <a:picLocks noGrp="1" noChangeAspect="1"/>
          </p:cNvPicPr>
          <p:nvPr>
            <p:ph idx="1"/>
          </p:nvPr>
        </p:nvPicPr>
        <p:blipFill>
          <a:blip r:embed="rId4"/>
          <a:stretch>
            <a:fillRect/>
          </a:stretch>
        </p:blipFill>
        <p:spPr>
          <a:xfrm>
            <a:off x="1204431" y="2353456"/>
            <a:ext cx="4955160" cy="2788170"/>
          </a:xfrm>
          <a:prstGeom prst="rect">
            <a:avLst/>
          </a:prstGeom>
        </p:spPr>
      </p:pic>
      <p:pic>
        <p:nvPicPr>
          <p:cNvPr id="10" name="Content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3963" y="2477541"/>
            <a:ext cx="5588000" cy="2540000"/>
          </a:xfrm>
          <a:prstGeom prst="rect">
            <a:avLst/>
          </a:prstGeom>
        </p:spPr>
      </p:pic>
    </p:spTree>
    <p:extLst>
      <p:ext uri="{BB962C8B-B14F-4D97-AF65-F5344CB8AC3E}">
        <p14:creationId xmlns:p14="http://schemas.microsoft.com/office/powerpoint/2010/main" val="491292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a:t>
            </a:r>
            <a:r>
              <a:rPr lang="en-US" dirty="0" smtClean="0"/>
              <a:t>Networks </a:t>
            </a:r>
            <a:r>
              <a:rPr lang="mr-IN" dirty="0" smtClean="0"/>
              <a:t>–</a:t>
            </a:r>
            <a:r>
              <a:rPr lang="en-US" dirty="0" smtClean="0"/>
              <a:t> How?</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8" name="Picture 7"/>
          <p:cNvPicPr>
            <a:picLocks noChangeAspect="1"/>
          </p:cNvPicPr>
          <p:nvPr/>
        </p:nvPicPr>
        <p:blipFill>
          <a:blip r:embed="rId4"/>
          <a:stretch>
            <a:fillRect/>
          </a:stretch>
        </p:blipFill>
        <p:spPr>
          <a:xfrm>
            <a:off x="1244183" y="2433411"/>
            <a:ext cx="5606871" cy="2543323"/>
          </a:xfrm>
          <a:prstGeom prst="rect">
            <a:avLst/>
          </a:prstGeom>
        </p:spPr>
      </p:pic>
      <p:sp>
        <p:nvSpPr>
          <p:cNvPr id="6" name="TextBox 5"/>
          <p:cNvSpPr txBox="1"/>
          <p:nvPr/>
        </p:nvSpPr>
        <p:spPr>
          <a:xfrm>
            <a:off x="7030388" y="1971746"/>
            <a:ext cx="1843790" cy="923330"/>
          </a:xfrm>
          <a:prstGeom prst="rect">
            <a:avLst/>
          </a:prstGeom>
          <a:solidFill>
            <a:schemeClr val="accent1">
              <a:lumMod val="20000"/>
              <a:lumOff val="80000"/>
            </a:schemeClr>
          </a:solidFill>
          <a:ln>
            <a:solidFill>
              <a:schemeClr val="accent1"/>
            </a:solidFill>
          </a:ln>
        </p:spPr>
        <p:txBody>
          <a:bodyPr wrap="square" rtlCol="0">
            <a:spAutoFit/>
          </a:bodyPr>
          <a:lstStyle/>
          <a:p>
            <a:r>
              <a:rPr lang="en-US" b="1" dirty="0"/>
              <a:t>Input 1 (x1) = 0.6</a:t>
            </a:r>
            <a:br>
              <a:rPr lang="en-US" b="1" dirty="0"/>
            </a:br>
            <a:r>
              <a:rPr lang="en-US" b="1" dirty="0"/>
              <a:t>Input 2 (x2) = 1.0</a:t>
            </a:r>
          </a:p>
          <a:p>
            <a:endParaRPr lang="en-US" dirty="0"/>
          </a:p>
        </p:txBody>
      </p:sp>
      <p:sp>
        <p:nvSpPr>
          <p:cNvPr id="11" name="TextBox 10"/>
          <p:cNvSpPr txBox="1"/>
          <p:nvPr/>
        </p:nvSpPr>
        <p:spPr>
          <a:xfrm>
            <a:off x="9105975" y="1971746"/>
            <a:ext cx="2316530" cy="923330"/>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solidFill>
              <a:srgbClr val="0070C0"/>
            </a:solidFill>
          </a:ln>
        </p:spPr>
        <p:txBody>
          <a:bodyPr wrap="square" rtlCol="0">
            <a:spAutoFit/>
          </a:bodyPr>
          <a:lstStyle/>
          <a:p>
            <a:r>
              <a:rPr lang="en-US" b="1" dirty="0"/>
              <a:t>Weight 1 (w1) = </a:t>
            </a:r>
            <a:r>
              <a:rPr lang="en-US" b="1" dirty="0" smtClean="0"/>
              <a:t>50%</a:t>
            </a:r>
            <a:r>
              <a:rPr lang="en-US" b="1" dirty="0"/>
              <a:t/>
            </a:r>
            <a:br>
              <a:rPr lang="en-US" b="1" dirty="0"/>
            </a:br>
            <a:r>
              <a:rPr lang="en-US" b="1" dirty="0"/>
              <a:t>Weight 2 (w2) = </a:t>
            </a:r>
            <a:r>
              <a:rPr lang="en-US" b="1" dirty="0" smtClean="0"/>
              <a:t>80%</a:t>
            </a:r>
            <a:endParaRPr lang="en-US" b="1" dirty="0"/>
          </a:p>
          <a:p>
            <a:endParaRPr lang="en-US" dirty="0"/>
          </a:p>
        </p:txBody>
      </p:sp>
      <p:sp>
        <p:nvSpPr>
          <p:cNvPr id="12" name="TextBox 11"/>
          <p:cNvSpPr txBox="1"/>
          <p:nvPr/>
        </p:nvSpPr>
        <p:spPr>
          <a:xfrm>
            <a:off x="7030389" y="3372787"/>
            <a:ext cx="4392116" cy="646331"/>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a:ln>
            <a:solidFill>
              <a:srgbClr val="0070C0"/>
            </a:solidFill>
          </a:ln>
        </p:spPr>
        <p:txBody>
          <a:bodyPr wrap="square" rtlCol="0">
            <a:spAutoFit/>
          </a:bodyPr>
          <a:lstStyle/>
          <a:p>
            <a:pPr algn="ctr"/>
            <a:r>
              <a:rPr lang="en-US" b="1" dirty="0" smtClean="0">
                <a:solidFill>
                  <a:srgbClr val="0070C0"/>
                </a:solidFill>
              </a:rPr>
              <a:t>Sum</a:t>
            </a:r>
          </a:p>
          <a:p>
            <a:r>
              <a:rPr lang="en-US" b="1" dirty="0"/>
              <a:t>x</a:t>
            </a:r>
            <a:r>
              <a:rPr lang="en-US" b="1" dirty="0" smtClean="0"/>
              <a:t>1*w1</a:t>
            </a:r>
            <a:r>
              <a:rPr lang="en-US" b="1" dirty="0"/>
              <a:t> + </a:t>
            </a:r>
            <a:r>
              <a:rPr lang="en-US" b="1" dirty="0" smtClean="0"/>
              <a:t>x2*w2</a:t>
            </a:r>
            <a:r>
              <a:rPr lang="en-US" b="1" dirty="0"/>
              <a:t> = (0.6 x 0.5) + (1 x 0.8) = 1.1</a:t>
            </a:r>
            <a:endParaRPr lang="en-US" dirty="0"/>
          </a:p>
        </p:txBody>
      </p:sp>
      <p:cxnSp>
        <p:nvCxnSpPr>
          <p:cNvPr id="14" name="Straight Arrow Connector 13"/>
          <p:cNvCxnSpPr>
            <a:stCxn id="6" idx="2"/>
          </p:cNvCxnSpPr>
          <p:nvPr/>
        </p:nvCxnSpPr>
        <p:spPr>
          <a:xfrm>
            <a:off x="7952283" y="2895076"/>
            <a:ext cx="427219" cy="477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p:cNvCxnSpPr>
          <p:nvPr/>
        </p:nvCxnSpPr>
        <p:spPr>
          <a:xfrm flipH="1">
            <a:off x="9788576" y="2895076"/>
            <a:ext cx="475664" cy="477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30389" y="4361883"/>
            <a:ext cx="4392116" cy="646331"/>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0070C0"/>
            </a:solidFill>
          </a:ln>
        </p:spPr>
        <p:txBody>
          <a:bodyPr wrap="square" rtlCol="0">
            <a:spAutoFit/>
          </a:bodyPr>
          <a:lstStyle/>
          <a:p>
            <a:pPr algn="ctr"/>
            <a:r>
              <a:rPr lang="en-US" b="1" dirty="0" smtClean="0">
                <a:solidFill>
                  <a:srgbClr val="0070C0"/>
                </a:solidFill>
              </a:rPr>
              <a:t>Activation</a:t>
            </a:r>
            <a:endParaRPr lang="en-US" b="1" dirty="0" smtClean="0"/>
          </a:p>
          <a:p>
            <a:r>
              <a:rPr lang="en-US" b="1" dirty="0"/>
              <a:t>	</a:t>
            </a:r>
            <a:r>
              <a:rPr lang="en-US" b="1" dirty="0" smtClean="0"/>
              <a:t>	Is Sum &gt;= (Threshold = 1.0) ?</a:t>
            </a:r>
          </a:p>
        </p:txBody>
      </p:sp>
      <p:cxnSp>
        <p:nvCxnSpPr>
          <p:cNvPr id="19" name="Straight Arrow Connector 18"/>
          <p:cNvCxnSpPr>
            <a:stCxn id="12" idx="2"/>
            <a:endCxn id="17" idx="0"/>
          </p:cNvCxnSpPr>
          <p:nvPr/>
        </p:nvCxnSpPr>
        <p:spPr>
          <a:xfrm>
            <a:off x="9226447" y="4019118"/>
            <a:ext cx="0" cy="342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284078" y="5470689"/>
            <a:ext cx="1884738" cy="705259"/>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a:solidFill>
                    <a:srgbClr val="00B050"/>
                  </a:solidFill>
                </a:ln>
                <a:solidFill>
                  <a:sysClr val="windowText" lastClr="000000"/>
                </a:solidFill>
              </a:rPr>
              <a:t>Neuron Fires</a:t>
            </a:r>
            <a:endParaRPr lang="en-US" dirty="0">
              <a:ln>
                <a:solidFill>
                  <a:srgbClr val="00B050"/>
                </a:solidFill>
              </a:ln>
              <a:solidFill>
                <a:sysClr val="windowText" lastClr="000000"/>
              </a:solidFill>
            </a:endParaRPr>
          </a:p>
        </p:txBody>
      </p:sp>
      <p:cxnSp>
        <p:nvCxnSpPr>
          <p:cNvPr id="23" name="Straight Arrow Connector 22"/>
          <p:cNvCxnSpPr>
            <a:stCxn id="17" idx="2"/>
            <a:endCxn id="21" idx="0"/>
          </p:cNvCxnSpPr>
          <p:nvPr/>
        </p:nvCxnSpPr>
        <p:spPr>
          <a:xfrm>
            <a:off x="9226447" y="5008214"/>
            <a:ext cx="0" cy="46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030389" y="4361883"/>
            <a:ext cx="4392116" cy="923330"/>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a:solidFill>
              <a:srgbClr val="0070C0"/>
            </a:solidFill>
          </a:ln>
        </p:spPr>
        <p:txBody>
          <a:bodyPr wrap="square" rtlCol="0">
            <a:spAutoFit/>
          </a:bodyPr>
          <a:lstStyle/>
          <a:p>
            <a:pPr algn="ctr"/>
            <a:r>
              <a:rPr lang="en-US" b="1" smtClean="0">
                <a:solidFill>
                  <a:srgbClr val="0070C0"/>
                </a:solidFill>
              </a:rPr>
              <a:t>Activation</a:t>
            </a:r>
          </a:p>
          <a:p>
            <a:pPr algn="ctr"/>
            <a:endParaRPr lang="en-US" b="1" dirty="0" smtClean="0"/>
          </a:p>
          <a:p>
            <a:r>
              <a:rPr lang="en-US" b="1" dirty="0"/>
              <a:t>	</a:t>
            </a:r>
            <a:r>
              <a:rPr lang="en-US" b="1" dirty="0" smtClean="0"/>
              <a:t>	Is Sum &gt;= (Threshold = 1.0) ?</a:t>
            </a:r>
          </a:p>
        </p:txBody>
      </p:sp>
    </p:spTree>
    <p:extLst>
      <p:ext uri="{BB962C8B-B14F-4D97-AF65-F5344CB8AC3E}">
        <p14:creationId xmlns:p14="http://schemas.microsoft.com/office/powerpoint/2010/main" val="3578783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18" name="Picture 17"/>
          <p:cNvPicPr>
            <a:picLocks noChangeAspect="1"/>
          </p:cNvPicPr>
          <p:nvPr/>
        </p:nvPicPr>
        <p:blipFill>
          <a:blip r:embed="rId4"/>
          <a:stretch>
            <a:fillRect/>
          </a:stretch>
        </p:blipFill>
        <p:spPr>
          <a:xfrm>
            <a:off x="1097280" y="1982381"/>
            <a:ext cx="5115399" cy="4295208"/>
          </a:xfrm>
          <a:prstGeom prst="rect">
            <a:avLst/>
          </a:prstGeom>
        </p:spPr>
      </p:pic>
      <p:sp>
        <p:nvSpPr>
          <p:cNvPr id="20" name="TextBox 19"/>
          <p:cNvSpPr txBox="1"/>
          <p:nvPr/>
        </p:nvSpPr>
        <p:spPr>
          <a:xfrm>
            <a:off x="6947575" y="2601067"/>
            <a:ext cx="4876000" cy="2308324"/>
          </a:xfrm>
          <a:prstGeom prst="rect">
            <a:avLst/>
          </a:prstGeom>
          <a:noFill/>
        </p:spPr>
        <p:txBody>
          <a:bodyPr wrap="square" rtlCol="0">
            <a:spAutoFit/>
          </a:bodyPr>
          <a:lstStyle/>
          <a:p>
            <a:pPr marL="571500" indent="-571500">
              <a:buFont typeface="Arial"/>
              <a:buChar char="•"/>
            </a:pPr>
            <a:r>
              <a:rPr lang="en-US" sz="3600" dirty="0" smtClean="0"/>
              <a:t>Activation or transfer </a:t>
            </a:r>
            <a:r>
              <a:rPr lang="en-US" sz="3600" dirty="0" smtClean="0"/>
              <a:t>function</a:t>
            </a:r>
          </a:p>
          <a:p>
            <a:pPr marL="571500" indent="-571500">
              <a:buFont typeface="Arial"/>
              <a:buChar char="•"/>
            </a:pPr>
            <a:endParaRPr lang="en-US" sz="3600" dirty="0" smtClean="0"/>
          </a:p>
          <a:p>
            <a:pPr marL="571500" indent="-571500">
              <a:buFont typeface="Arial"/>
              <a:buChar char="•"/>
            </a:pPr>
            <a:r>
              <a:rPr lang="en-US" sz="3600" dirty="0" smtClean="0"/>
              <a:t>Nonlinear Outputs</a:t>
            </a:r>
            <a:endParaRPr lang="en-US" sz="3600" dirty="0" smtClean="0"/>
          </a:p>
        </p:txBody>
      </p:sp>
    </p:spTree>
    <p:extLst>
      <p:ext uri="{BB962C8B-B14F-4D97-AF65-F5344CB8AC3E}">
        <p14:creationId xmlns:p14="http://schemas.microsoft.com/office/powerpoint/2010/main" val="683439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Assignments</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Rounded Rectangle 2"/>
          <p:cNvSpPr/>
          <p:nvPr/>
        </p:nvSpPr>
        <p:spPr>
          <a:xfrm>
            <a:off x="1097280" y="2131183"/>
            <a:ext cx="3534937" cy="1148576"/>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Programming Assignments</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4225197" y="3518116"/>
            <a:ext cx="3534937" cy="1148576"/>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Presentation Assignments</a:t>
            </a:r>
            <a:endParaRPr lang="en-US" b="1" dirty="0">
              <a:solidFill>
                <a:schemeClr val="bg2">
                  <a:lumMod val="25000"/>
                </a:schemeClr>
              </a:solidFill>
              <a:latin typeface="Apple Chancery" charset="0"/>
              <a:ea typeface="Apple Chancery" charset="0"/>
              <a:cs typeface="Apple Chancery" charset="0"/>
            </a:endParaRPr>
          </a:p>
        </p:txBody>
      </p:sp>
      <p:sp>
        <p:nvSpPr>
          <p:cNvPr id="7" name="Rounded Rectangle 6"/>
          <p:cNvSpPr/>
          <p:nvPr/>
        </p:nvSpPr>
        <p:spPr>
          <a:xfrm>
            <a:off x="7370406" y="4914063"/>
            <a:ext cx="3534937" cy="1148576"/>
          </a:xfrm>
          <a:prstGeom prst="roundRect">
            <a:avLst/>
          </a:prstGeom>
          <a:solidFill>
            <a:srgbClr val="7030A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Writing Assignments</a:t>
            </a:r>
            <a:endParaRPr lang="en-US" b="1" dirty="0">
              <a:solidFill>
                <a:schemeClr val="bg2">
                  <a:lumMod val="25000"/>
                </a:schemeClr>
              </a:solidFill>
              <a:latin typeface="Apple Chancery" charset="0"/>
              <a:ea typeface="Apple Chancery" charset="0"/>
              <a:cs typeface="Apple Chancery" charset="0"/>
            </a:endParaRPr>
          </a:p>
        </p:txBody>
      </p:sp>
      <p:sp>
        <p:nvSpPr>
          <p:cNvPr id="8" name="Rounded Rectangle 7"/>
          <p:cNvSpPr/>
          <p:nvPr/>
        </p:nvSpPr>
        <p:spPr>
          <a:xfrm>
            <a:off x="1097279" y="4905049"/>
            <a:ext cx="3534937" cy="1148576"/>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Technical Skills Assignments</a:t>
            </a:r>
            <a:endParaRPr lang="en-US" b="1" dirty="0">
              <a:solidFill>
                <a:schemeClr val="bg2">
                  <a:lumMod val="25000"/>
                </a:schemeClr>
              </a:solidFill>
              <a:latin typeface="Apple Chancery" charset="0"/>
              <a:ea typeface="Apple Chancery" charset="0"/>
              <a:cs typeface="Apple Chancery" charset="0"/>
            </a:endParaRPr>
          </a:p>
        </p:txBody>
      </p:sp>
      <p:sp>
        <p:nvSpPr>
          <p:cNvPr id="9" name="Rounded Rectangle 8"/>
          <p:cNvSpPr/>
          <p:nvPr/>
        </p:nvSpPr>
        <p:spPr>
          <a:xfrm>
            <a:off x="7370406" y="2131183"/>
            <a:ext cx="3534937" cy="1148576"/>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Reading Assignments</a:t>
            </a:r>
            <a:endParaRPr lang="en-US"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022838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Single Neuron</a:t>
            </a:r>
            <a:endParaRPr lang="en-US" dirty="0"/>
          </a:p>
        </p:txBody>
      </p:sp>
      <p:pic>
        <p:nvPicPr>
          <p:cNvPr id="6" name="Content Placeholder 5"/>
          <p:cNvPicPr>
            <a:picLocks noGrp="1" noChangeAspect="1"/>
          </p:cNvPicPr>
          <p:nvPr>
            <p:ph idx="1"/>
          </p:nvPr>
        </p:nvPicPr>
        <p:blipFill>
          <a:blip r:embed="rId2"/>
          <a:stretch>
            <a:fillRect/>
          </a:stretch>
        </p:blipFill>
        <p:spPr>
          <a:xfrm>
            <a:off x="4707775" y="1968726"/>
            <a:ext cx="2837410" cy="2901252"/>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5" name="Picture 4"/>
          <p:cNvPicPr>
            <a:picLocks noChangeAspect="1"/>
          </p:cNvPicPr>
          <p:nvPr/>
        </p:nvPicPr>
        <p:blipFill>
          <a:blip r:embed="rId3"/>
          <a:stretch>
            <a:fillRect/>
          </a:stretch>
        </p:blipFill>
        <p:spPr>
          <a:xfrm>
            <a:off x="1151582" y="2127644"/>
            <a:ext cx="2569989" cy="2525014"/>
          </a:xfrm>
          <a:prstGeom prst="rect">
            <a:avLst/>
          </a:prstGeom>
        </p:spPr>
      </p:pic>
      <p:pic>
        <p:nvPicPr>
          <p:cNvPr id="8" name="Picture 7"/>
          <p:cNvPicPr>
            <a:picLocks noChangeAspect="1"/>
          </p:cNvPicPr>
          <p:nvPr/>
        </p:nvPicPr>
        <p:blipFill>
          <a:blip r:embed="rId4"/>
          <a:stretch>
            <a:fillRect/>
          </a:stretch>
        </p:blipFill>
        <p:spPr>
          <a:xfrm>
            <a:off x="2436576" y="5101344"/>
            <a:ext cx="3337094" cy="454645"/>
          </a:xfrm>
          <a:prstGeom prst="rect">
            <a:avLst/>
          </a:prstGeom>
        </p:spPr>
      </p:pic>
      <p:sp>
        <p:nvSpPr>
          <p:cNvPr id="9" name="TextBox 8"/>
          <p:cNvSpPr txBox="1"/>
          <p:nvPr/>
        </p:nvSpPr>
        <p:spPr>
          <a:xfrm>
            <a:off x="7965416" y="2007656"/>
            <a:ext cx="3701935" cy="3139321"/>
          </a:xfrm>
          <a:prstGeom prst="rect">
            <a:avLst/>
          </a:prstGeom>
          <a:noFill/>
        </p:spPr>
        <p:txBody>
          <a:bodyPr wrap="square" rtlCol="0">
            <a:spAutoFit/>
          </a:bodyPr>
          <a:lstStyle/>
          <a:p>
            <a:r>
              <a:rPr lang="en-US" dirty="0"/>
              <a:t>With two inputs, a neuron can </a:t>
            </a:r>
            <a:r>
              <a:rPr lang="en-US" b="1" dirty="0"/>
              <a:t>classify the data points in two-dimensional space into two kinds </a:t>
            </a:r>
            <a:r>
              <a:rPr lang="en-US" dirty="0"/>
              <a:t>with a straight line. </a:t>
            </a:r>
            <a:endParaRPr lang="en-US" dirty="0" smtClean="0"/>
          </a:p>
          <a:p>
            <a:endParaRPr lang="en-US" dirty="0"/>
          </a:p>
          <a:p>
            <a:r>
              <a:rPr lang="en-US" dirty="0" smtClean="0"/>
              <a:t>If </a:t>
            </a:r>
            <a:r>
              <a:rPr lang="en-US" dirty="0"/>
              <a:t>you have three inputs, a neuron can classify data points in three-dimensional space into two parts with a flat plane, and so on. This is called "dividing n-dimensional space with a </a:t>
            </a:r>
            <a:r>
              <a:rPr lang="en-US" dirty="0">
                <a:hlinkClick r:id="rId5"/>
              </a:rPr>
              <a:t>hyperplane</a:t>
            </a:r>
            <a:r>
              <a:rPr lang="en-US" dirty="0"/>
              <a:t>."</a:t>
            </a:r>
            <a:endParaRPr lang="en-US" dirty="0"/>
          </a:p>
        </p:txBody>
      </p:sp>
    </p:spTree>
    <p:extLst>
      <p:ext uri="{BB962C8B-B14F-4D97-AF65-F5344CB8AC3E}">
        <p14:creationId xmlns:p14="http://schemas.microsoft.com/office/powerpoint/2010/main" val="18606544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320589"/>
          </a:xfrm>
          <a:prstGeom prst="rect">
            <a:avLst/>
          </a:prstGeom>
        </p:spPr>
      </p:pic>
    </p:spTree>
    <p:extLst>
      <p:ext uri="{BB962C8B-B14F-4D97-AF65-F5344CB8AC3E}">
        <p14:creationId xmlns:p14="http://schemas.microsoft.com/office/powerpoint/2010/main" val="6822986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4389252" y="2967335"/>
            <a:ext cx="3413499"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Break Time</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70334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23</a:t>
            </a:fld>
            <a:endParaRPr lang="en-US" dirty="0"/>
          </a:p>
        </p:txBody>
      </p:sp>
      <p:sp>
        <p:nvSpPr>
          <p:cNvPr id="6" name="TextBox 5"/>
          <p:cNvSpPr txBox="1"/>
          <p:nvPr/>
        </p:nvSpPr>
        <p:spPr>
          <a:xfrm>
            <a:off x="821590" y="1916165"/>
            <a:ext cx="11006237" cy="3970318"/>
          </a:xfrm>
          <a:prstGeom prst="rect">
            <a:avLst/>
          </a:prstGeom>
          <a:noFill/>
        </p:spPr>
        <p:txBody>
          <a:bodyPr wrap="square" rtlCol="0">
            <a:spAutoFit/>
          </a:bodyPr>
          <a:lstStyle/>
          <a:p>
            <a:pPr marL="571500" indent="-571500">
              <a:buFont typeface="Arial"/>
              <a:buChar char="•"/>
            </a:pPr>
            <a:r>
              <a:rPr lang="en-US" sz="3600" dirty="0"/>
              <a:t>Exceptional at </a:t>
            </a:r>
            <a:r>
              <a:rPr lang="en-US" sz="3600" dirty="0" smtClean="0"/>
              <a:t>recognizing patterns</a:t>
            </a:r>
          </a:p>
          <a:p>
            <a:r>
              <a:rPr lang="en-US" sz="3600" dirty="0" smtClean="0"/>
              <a:t> </a:t>
            </a:r>
            <a:endParaRPr lang="en-US" sz="3600" dirty="0"/>
          </a:p>
          <a:p>
            <a:pPr marL="571500" indent="-571500">
              <a:buFont typeface="Arial"/>
              <a:buChar char="•"/>
            </a:pPr>
            <a:r>
              <a:rPr lang="en-US" sz="3600" dirty="0" smtClean="0"/>
              <a:t>Impractical to have more than 1 hidden layer</a:t>
            </a:r>
          </a:p>
          <a:p>
            <a:pPr marL="571500" indent="-571500">
              <a:buFont typeface="Arial"/>
              <a:buChar char="•"/>
            </a:pPr>
            <a:endParaRPr lang="en-US" sz="3600" dirty="0"/>
          </a:p>
          <a:p>
            <a:pPr marL="571500" indent="-571500">
              <a:buFont typeface="Arial"/>
              <a:buChar char="•"/>
            </a:pPr>
            <a:r>
              <a:rPr lang="en-US" sz="3600" dirty="0" smtClean="0"/>
              <a:t>Features must be given in usable form</a:t>
            </a:r>
          </a:p>
          <a:p>
            <a:pPr marL="571500" indent="-571500">
              <a:buFont typeface="Arial"/>
              <a:buChar char="•"/>
            </a:pPr>
            <a:endParaRPr lang="en-US" sz="3600" dirty="0" smtClean="0"/>
          </a:p>
          <a:p>
            <a:pPr marL="571500" indent="-571500">
              <a:buFont typeface="Arial"/>
              <a:buChar char="•"/>
            </a:pPr>
            <a:r>
              <a:rPr lang="en-US" sz="3600" dirty="0" smtClean="0"/>
              <a:t>Only work for supervised ML</a:t>
            </a:r>
            <a:endParaRPr lang="en-US" sz="3600" dirty="0"/>
          </a:p>
        </p:txBody>
      </p:sp>
    </p:spTree>
    <p:extLst>
      <p:ext uri="{BB962C8B-B14F-4D97-AF65-F5344CB8AC3E}">
        <p14:creationId xmlns:p14="http://schemas.microsoft.com/office/powerpoint/2010/main" val="970728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smtClean="0"/>
              <a:t>Feature </a:t>
            </a:r>
            <a:r>
              <a:rPr lang="en-US" dirty="0"/>
              <a:t>E</a:t>
            </a:r>
            <a:r>
              <a:rPr lang="en-US" dirty="0" smtClean="0"/>
              <a:t>ngineering</a:t>
            </a:r>
            <a:r>
              <a:rPr lang="en-US" dirty="0" smtClean="0"/>
              <a: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sp>
        <p:nvSpPr>
          <p:cNvPr id="4" name="TextBox 3"/>
          <p:cNvSpPr txBox="1"/>
          <p:nvPr/>
        </p:nvSpPr>
        <p:spPr>
          <a:xfrm>
            <a:off x="1097280" y="3185939"/>
            <a:ext cx="4918509" cy="2677656"/>
          </a:xfrm>
          <a:prstGeom prst="rect">
            <a:avLst/>
          </a:prstGeom>
          <a:solidFill>
            <a:srgbClr val="00B0F0">
              <a:alpha val="14000"/>
            </a:srgbClr>
          </a:solidFill>
          <a:ln>
            <a:solidFill>
              <a:schemeClr val="accent2"/>
            </a:solidFill>
          </a:ln>
        </p:spPr>
        <p:txBody>
          <a:bodyPr wrap="square" rtlCol="0">
            <a:spAutoFit/>
          </a:bodyPr>
          <a:lstStyle/>
          <a:p>
            <a:r>
              <a:rPr lang="en-US" sz="2400" b="1" dirty="0" smtClean="0"/>
              <a:t>Pros</a:t>
            </a:r>
            <a:endParaRPr lang="en-US" sz="2400" b="1" dirty="0" smtClean="0"/>
          </a:p>
          <a:p>
            <a:pPr marL="457200" indent="-457200">
              <a:buFont typeface="Arial"/>
              <a:buChar char="•"/>
            </a:pPr>
            <a:r>
              <a:rPr lang="en-US" sz="2400" dirty="0" smtClean="0"/>
              <a:t>Reduce complexity and computation</a:t>
            </a:r>
          </a:p>
          <a:p>
            <a:pPr marL="457200" indent="-457200">
              <a:buFont typeface="Arial"/>
              <a:buChar char="•"/>
            </a:pPr>
            <a:r>
              <a:rPr lang="en-US" sz="2400" dirty="0" smtClean="0"/>
              <a:t>Prevent over-fitting due to redundant features</a:t>
            </a:r>
          </a:p>
          <a:p>
            <a:pPr marL="457200" indent="-457200">
              <a:buFont typeface="Arial"/>
              <a:buChar char="•"/>
            </a:pPr>
            <a:r>
              <a:rPr lang="en-US" sz="2400" dirty="0" smtClean="0"/>
              <a:t>Prevent curse </a:t>
            </a:r>
            <a:r>
              <a:rPr lang="en-US" sz="2400" dirty="0"/>
              <a:t>of </a:t>
            </a:r>
            <a:r>
              <a:rPr lang="en-US" sz="2400" dirty="0" smtClean="0"/>
              <a:t>dimensionality for small datasets</a:t>
            </a:r>
            <a:endParaRPr lang="en-US" sz="1400" dirty="0" smtClean="0"/>
          </a:p>
        </p:txBody>
      </p:sp>
      <p:sp>
        <p:nvSpPr>
          <p:cNvPr id="6" name="TextBox 5"/>
          <p:cNvSpPr txBox="1"/>
          <p:nvPr/>
        </p:nvSpPr>
        <p:spPr>
          <a:xfrm>
            <a:off x="6800552" y="3213222"/>
            <a:ext cx="4077295" cy="2677656"/>
          </a:xfrm>
          <a:prstGeom prst="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400" b="1" dirty="0" smtClean="0"/>
              <a:t>Cons</a:t>
            </a:r>
            <a:endParaRPr lang="en-US" sz="2400" b="1" dirty="0" smtClean="0"/>
          </a:p>
          <a:p>
            <a:pPr marL="285750" indent="-285750">
              <a:buFont typeface="Arial"/>
              <a:buChar char="•"/>
            </a:pPr>
            <a:r>
              <a:rPr lang="en-US" sz="2400" dirty="0" smtClean="0"/>
              <a:t>Costly</a:t>
            </a:r>
            <a:endParaRPr lang="en-US" sz="2400" dirty="0"/>
          </a:p>
          <a:p>
            <a:pPr marL="285750" indent="-285750">
              <a:buFont typeface="Arial"/>
              <a:buChar char="•"/>
            </a:pPr>
            <a:r>
              <a:rPr lang="en-US" sz="2400" dirty="0"/>
              <a:t>Requires domain knowledge</a:t>
            </a:r>
          </a:p>
          <a:p>
            <a:pPr marL="285750" indent="-285750">
              <a:buFont typeface="Arial"/>
              <a:buChar char="•"/>
            </a:pPr>
            <a:r>
              <a:rPr lang="en-US" sz="2400" dirty="0" smtClean="0"/>
              <a:t>Difficult</a:t>
            </a:r>
          </a:p>
          <a:p>
            <a:pPr marL="285750" indent="-285750">
              <a:buFont typeface="Arial"/>
              <a:buChar char="•"/>
            </a:pPr>
            <a:endParaRPr lang="en-US" sz="2400" dirty="0"/>
          </a:p>
          <a:p>
            <a:pPr marL="285750" indent="-285750">
              <a:buFont typeface="Arial"/>
              <a:buChar char="•"/>
            </a:pPr>
            <a:endParaRPr lang="en-US" sz="2400" dirty="0" smtClean="0"/>
          </a:p>
          <a:p>
            <a:pPr marL="285750" indent="-285750">
              <a:buFont typeface="Arial"/>
              <a:buChar char="•"/>
            </a:pPr>
            <a:endParaRPr lang="en-US" sz="2400" dirty="0"/>
          </a:p>
        </p:txBody>
      </p:sp>
      <p:sp>
        <p:nvSpPr>
          <p:cNvPr id="7" name="Rounded Rectangle 6"/>
          <p:cNvSpPr/>
          <p:nvPr/>
        </p:nvSpPr>
        <p:spPr>
          <a:xfrm>
            <a:off x="3413760" y="1994627"/>
            <a:ext cx="5425440" cy="961328"/>
          </a:xfrm>
          <a:prstGeom prst="roundRect">
            <a:avLst/>
          </a:prstGeom>
          <a:solidFill>
            <a:srgbClr val="92D05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25400" dir="5400000" algn="ctr" rotWithShape="0">
                    <a:srgbClr val="6E747A">
                      <a:alpha val="43000"/>
                    </a:srgbClr>
                  </a:outerShdw>
                </a:effectLst>
              </a:rPr>
              <a:t> Manually choosing input </a:t>
            </a:r>
            <a:r>
              <a:rPr lang="en-US" sz="2800" dirty="0" smtClean="0">
                <a:ln w="0"/>
                <a:solidFill>
                  <a:schemeClr val="tx1"/>
                </a:solidFill>
                <a:effectLst>
                  <a:outerShdw blurRad="38100" dist="25400" dir="5400000" algn="ctr" rotWithShape="0">
                    <a:srgbClr val="6E747A">
                      <a:alpha val="43000"/>
                    </a:srgbClr>
                  </a:outerShdw>
                </a:effectLst>
              </a:rPr>
              <a:t>features or Deriving New Features</a:t>
            </a:r>
            <a:endParaRPr lang="en-US" sz="2800" dirty="0">
              <a:ln w="0"/>
              <a:solidFill>
                <a:schemeClr val="tx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204608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25</a:t>
            </a:fld>
            <a:endParaRPr lang="en-US" dirty="0"/>
          </a:p>
        </p:txBody>
      </p:sp>
      <p:sp>
        <p:nvSpPr>
          <p:cNvPr id="6" name="TextBox 5"/>
          <p:cNvSpPr txBox="1"/>
          <p:nvPr/>
        </p:nvSpPr>
        <p:spPr>
          <a:xfrm>
            <a:off x="1469008" y="2015782"/>
            <a:ext cx="9563853" cy="3970318"/>
          </a:xfrm>
          <a:prstGeom prst="rect">
            <a:avLst/>
          </a:prstGeom>
          <a:noFill/>
        </p:spPr>
        <p:txBody>
          <a:bodyPr wrap="square" rtlCol="0">
            <a:spAutoFit/>
          </a:bodyPr>
          <a:lstStyle/>
          <a:p>
            <a:pPr marL="285750" indent="-285750">
              <a:buFont typeface="Arial"/>
              <a:buChar char="•"/>
            </a:pPr>
            <a:r>
              <a:rPr lang="en-US" sz="3600" dirty="0"/>
              <a:t>S</a:t>
            </a:r>
            <a:r>
              <a:rPr lang="en-US" sz="3600" dirty="0" smtClean="0"/>
              <a:t>et of techniques for learning in neural networks</a:t>
            </a:r>
          </a:p>
          <a:p>
            <a:pPr marL="285750" indent="-285750">
              <a:buFont typeface="Arial"/>
              <a:buChar char="•"/>
            </a:pPr>
            <a:endParaRPr lang="en-US" sz="3600" dirty="0"/>
          </a:p>
          <a:p>
            <a:pPr marL="285750" indent="-285750">
              <a:buFont typeface="Arial"/>
              <a:buChar char="•"/>
            </a:pPr>
            <a:r>
              <a:rPr lang="en-US" sz="3600" dirty="0" smtClean="0"/>
              <a:t>The study of neural networks</a:t>
            </a:r>
          </a:p>
          <a:p>
            <a:pPr marL="285750" indent="-285750">
              <a:buFont typeface="Arial"/>
              <a:buChar char="•"/>
            </a:pPr>
            <a:endParaRPr lang="en-US" sz="3600" dirty="0"/>
          </a:p>
          <a:p>
            <a:pPr marL="285750" indent="-285750">
              <a:buFont typeface="Arial"/>
              <a:buChar char="•"/>
            </a:pPr>
            <a:r>
              <a:rPr lang="en-US" sz="3600" dirty="0" smtClean="0"/>
              <a:t>Can be supervised or unsupervised</a:t>
            </a:r>
          </a:p>
          <a:p>
            <a:pPr marL="285750" indent="-285750">
              <a:buFont typeface="Arial"/>
              <a:buChar char="•"/>
            </a:pPr>
            <a:endParaRPr lang="en-US" sz="3600" dirty="0"/>
          </a:p>
        </p:txBody>
      </p:sp>
    </p:spTree>
    <p:extLst>
      <p:ext uri="{BB962C8B-B14F-4D97-AF65-F5344CB8AC3E}">
        <p14:creationId xmlns:p14="http://schemas.microsoft.com/office/powerpoint/2010/main" val="8391529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Neurons organized in layers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Picture 3"/>
          <p:cNvPicPr>
            <a:picLocks noChangeAspect="1"/>
          </p:cNvPicPr>
          <p:nvPr/>
        </p:nvPicPr>
        <p:blipFill>
          <a:blip r:embed="rId4"/>
          <a:stretch>
            <a:fillRect/>
          </a:stretch>
        </p:blipFill>
        <p:spPr>
          <a:xfrm>
            <a:off x="2345544" y="2188564"/>
            <a:ext cx="7443032" cy="3543925"/>
          </a:xfrm>
          <a:prstGeom prst="rect">
            <a:avLst/>
          </a:prstGeom>
        </p:spPr>
      </p:pic>
    </p:spTree>
    <p:extLst>
      <p:ext uri="{BB962C8B-B14F-4D97-AF65-F5344CB8AC3E}">
        <p14:creationId xmlns:p14="http://schemas.microsoft.com/office/powerpoint/2010/main" val="2670181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 Layer Perceptron (MLP)</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0" name="Content Placeholder 4"/>
          <p:cNvPicPr>
            <a:picLocks noGrp="1" noChangeAspect="1"/>
          </p:cNvPicPr>
          <p:nvPr>
            <p:ph idx="1"/>
          </p:nvPr>
        </p:nvPicPr>
        <p:blipFill>
          <a:blip r:embed="rId3"/>
          <a:stretch>
            <a:fillRect/>
          </a:stretch>
        </p:blipFill>
        <p:spPr>
          <a:xfrm>
            <a:off x="589372" y="2124861"/>
            <a:ext cx="3245202" cy="3261428"/>
          </a:xfrm>
          <a:prstGeom prst="rect">
            <a:avLst/>
          </a:prstGeom>
        </p:spPr>
      </p:pic>
      <p:pic>
        <p:nvPicPr>
          <p:cNvPr id="11" name="Picture 10"/>
          <p:cNvPicPr>
            <a:picLocks noChangeAspect="1"/>
          </p:cNvPicPr>
          <p:nvPr/>
        </p:nvPicPr>
        <p:blipFill>
          <a:blip r:embed="rId4"/>
          <a:stretch>
            <a:fillRect/>
          </a:stretch>
        </p:blipFill>
        <p:spPr>
          <a:xfrm>
            <a:off x="4200334" y="2124861"/>
            <a:ext cx="7666843" cy="3261428"/>
          </a:xfrm>
          <a:prstGeom prst="rect">
            <a:avLst/>
          </a:prstGeom>
        </p:spPr>
      </p:pic>
    </p:spTree>
    <p:extLst>
      <p:ext uri="{BB962C8B-B14F-4D97-AF65-F5344CB8AC3E}">
        <p14:creationId xmlns:p14="http://schemas.microsoft.com/office/powerpoint/2010/main" val="3636689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28</a:t>
            </a:fld>
            <a:endParaRPr lang="en-US" dirty="0"/>
          </a:p>
        </p:txBody>
      </p:sp>
      <p:sp>
        <p:nvSpPr>
          <p:cNvPr id="6" name="TextBox 5"/>
          <p:cNvSpPr txBox="1"/>
          <p:nvPr/>
        </p:nvSpPr>
        <p:spPr>
          <a:xfrm>
            <a:off x="1469008" y="2015782"/>
            <a:ext cx="10267753" cy="3416320"/>
          </a:xfrm>
          <a:prstGeom prst="rect">
            <a:avLst/>
          </a:prstGeom>
          <a:noFill/>
        </p:spPr>
        <p:txBody>
          <a:bodyPr wrap="square" rtlCol="0">
            <a:spAutoFit/>
          </a:bodyPr>
          <a:lstStyle/>
          <a:p>
            <a:pPr marL="285750" indent="-285750">
              <a:buFont typeface="Arial"/>
              <a:buChar char="•"/>
            </a:pPr>
            <a:r>
              <a:rPr lang="en-US" sz="3600" dirty="0" smtClean="0"/>
              <a:t>Algorithms that have one or more hidden layers</a:t>
            </a:r>
          </a:p>
          <a:p>
            <a:pPr marL="285750" indent="-285750">
              <a:buFont typeface="Arial"/>
              <a:buChar char="•"/>
            </a:pPr>
            <a:endParaRPr lang="en-US" sz="3600" dirty="0"/>
          </a:p>
          <a:p>
            <a:pPr marL="285750" indent="-285750">
              <a:buFont typeface="Arial"/>
              <a:buChar char="•"/>
            </a:pPr>
            <a:r>
              <a:rPr lang="en-US" sz="3600" dirty="0" smtClean="0"/>
              <a:t>Exceptional at learning patterns</a:t>
            </a:r>
          </a:p>
          <a:p>
            <a:pPr marL="285750" indent="-285750">
              <a:buFont typeface="Arial"/>
              <a:buChar char="•"/>
            </a:pPr>
            <a:endParaRPr lang="en-US" sz="3600" dirty="0"/>
          </a:p>
          <a:p>
            <a:pPr marL="285750" indent="-285750">
              <a:buFont typeface="Arial"/>
              <a:buChar char="•"/>
            </a:pPr>
            <a:r>
              <a:rPr lang="en-US" sz="3600" dirty="0" smtClean="0"/>
              <a:t>Non-”deep” neural networks can only be supervised. Example: Support Vector Machines</a:t>
            </a:r>
            <a:endParaRPr lang="en-US" sz="3600" dirty="0"/>
          </a:p>
        </p:txBody>
      </p:sp>
    </p:spTree>
    <p:extLst>
      <p:ext uri="{BB962C8B-B14F-4D97-AF65-F5344CB8AC3E}">
        <p14:creationId xmlns:p14="http://schemas.microsoft.com/office/powerpoint/2010/main" val="19801655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 not needed</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4" name="Picture 3"/>
          <p:cNvPicPr>
            <a:picLocks noChangeAspect="1"/>
          </p:cNvPicPr>
          <p:nvPr/>
        </p:nvPicPr>
        <p:blipFill>
          <a:blip r:embed="rId4"/>
          <a:stretch>
            <a:fillRect/>
          </a:stretch>
        </p:blipFill>
        <p:spPr>
          <a:xfrm>
            <a:off x="2286231" y="1952261"/>
            <a:ext cx="7751946" cy="4205752"/>
          </a:xfrm>
          <a:prstGeom prst="rect">
            <a:avLst/>
          </a:prstGeom>
        </p:spPr>
      </p:pic>
    </p:spTree>
    <p:extLst>
      <p:ext uri="{BB962C8B-B14F-4D97-AF65-F5344CB8AC3E}">
        <p14:creationId xmlns:p14="http://schemas.microsoft.com/office/powerpoint/2010/main" val="40539973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Assignment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Rounded Rectangle 6"/>
          <p:cNvSpPr/>
          <p:nvPr/>
        </p:nvSpPr>
        <p:spPr>
          <a:xfrm>
            <a:off x="2301610" y="2741713"/>
            <a:ext cx="7221531" cy="1161214"/>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Complete &amp; Submit Code on GitHub for Mushroom Classification</a:t>
            </a:r>
            <a:endParaRPr lang="en-US"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2462938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 Neural Network</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4" name="Picture 3"/>
          <p:cNvPicPr>
            <a:picLocks noChangeAspect="1"/>
          </p:cNvPicPr>
          <p:nvPr/>
        </p:nvPicPr>
        <p:blipFill>
          <a:blip r:embed="rId4"/>
          <a:stretch>
            <a:fillRect/>
          </a:stretch>
        </p:blipFill>
        <p:spPr>
          <a:xfrm>
            <a:off x="2317421" y="2065060"/>
            <a:ext cx="6772065" cy="4310340"/>
          </a:xfrm>
          <a:prstGeom prst="rect">
            <a:avLst/>
          </a:prstGeom>
        </p:spPr>
      </p:pic>
    </p:spTree>
    <p:extLst>
      <p:ext uri="{BB962C8B-B14F-4D97-AF65-F5344CB8AC3E}">
        <p14:creationId xmlns:p14="http://schemas.microsoft.com/office/powerpoint/2010/main" val="9678239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 Learning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740" y="2054224"/>
            <a:ext cx="6409880" cy="3771146"/>
          </a:xfrm>
          <a:prstGeom prst="rect">
            <a:avLst/>
          </a:prstGeom>
        </p:spPr>
      </p:pic>
    </p:spTree>
    <p:extLst>
      <p:ext uri="{BB962C8B-B14F-4D97-AF65-F5344CB8AC3E}">
        <p14:creationId xmlns:p14="http://schemas.microsoft.com/office/powerpoint/2010/main" val="9007218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Deep</a:t>
            </a:r>
            <a:r>
              <a:rPr lang="en-US" dirty="0" smtClean="0"/>
              <a:t>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32</a:t>
            </a:fld>
            <a:endParaRPr lang="en-US" dirty="0"/>
          </a:p>
        </p:txBody>
      </p:sp>
      <p:sp>
        <p:nvSpPr>
          <p:cNvPr id="6" name="TextBox 5"/>
          <p:cNvSpPr txBox="1"/>
          <p:nvPr/>
        </p:nvSpPr>
        <p:spPr>
          <a:xfrm>
            <a:off x="1244420" y="2095993"/>
            <a:ext cx="5204508" cy="3108543"/>
          </a:xfrm>
          <a:prstGeom prst="rect">
            <a:avLst/>
          </a:prstGeom>
          <a:noFill/>
        </p:spPr>
        <p:txBody>
          <a:bodyPr wrap="square" rtlCol="0">
            <a:spAutoFit/>
          </a:bodyPr>
          <a:lstStyle/>
          <a:p>
            <a:pPr marL="457200" indent="-457200">
              <a:buFont typeface="Arial" charset="0"/>
              <a:buChar char="•"/>
            </a:pPr>
            <a:r>
              <a:rPr lang="en-US" sz="2800" dirty="0" smtClean="0"/>
              <a:t>Train on new data</a:t>
            </a:r>
          </a:p>
          <a:p>
            <a:pPr marL="457200" indent="-457200">
              <a:buFont typeface="Arial" charset="0"/>
              <a:buChar char="•"/>
            </a:pPr>
            <a:endParaRPr lang="en-US" sz="2800" dirty="0" smtClean="0"/>
          </a:p>
          <a:p>
            <a:pPr marL="457200" indent="-457200">
              <a:buFont typeface="Arial" charset="0"/>
              <a:buChar char="•"/>
            </a:pPr>
            <a:r>
              <a:rPr lang="en-US" sz="2800" dirty="0" smtClean="0"/>
              <a:t>After a wrong classification, they </a:t>
            </a:r>
            <a:r>
              <a:rPr lang="en-US" sz="2800" dirty="0" smtClean="0"/>
              <a:t>can recalculate </a:t>
            </a:r>
            <a:r>
              <a:rPr lang="en-US" sz="2800" dirty="0" smtClean="0"/>
              <a:t>the importance of a feature</a:t>
            </a:r>
          </a:p>
          <a:p>
            <a:pPr marL="457200" indent="-457200">
              <a:buFont typeface="Arial" charset="0"/>
              <a:buChar char="•"/>
            </a:pPr>
            <a:endParaRPr lang="en-US" sz="2800" dirty="0" smtClean="0"/>
          </a:p>
          <a:p>
            <a:pPr marL="457200" indent="-457200">
              <a:buFont typeface="Arial" charset="0"/>
              <a:buChar char="•"/>
            </a:pPr>
            <a:r>
              <a:rPr lang="en-US" sz="2800" dirty="0" smtClean="0"/>
              <a:t>Example: </a:t>
            </a:r>
            <a:r>
              <a:rPr lang="en-US" sz="2800" dirty="0" smtClean="0"/>
              <a:t>Leaf Dataset</a:t>
            </a:r>
            <a:endParaRPr lang="en-US" sz="2800" dirty="0"/>
          </a:p>
        </p:txBody>
      </p:sp>
      <p:pic>
        <p:nvPicPr>
          <p:cNvPr id="7" name="Content Placeholder 7"/>
          <p:cNvPicPr>
            <a:picLocks noGrp="1" noChangeAspect="1"/>
          </p:cNvPicPr>
          <p:nvPr>
            <p:ph idx="1"/>
          </p:nvPr>
        </p:nvPicPr>
        <p:blipFill>
          <a:blip r:embed="rId4"/>
          <a:stretch>
            <a:fillRect/>
          </a:stretch>
        </p:blipFill>
        <p:spPr>
          <a:xfrm>
            <a:off x="6209603" y="2521937"/>
            <a:ext cx="5002880" cy="2196917"/>
          </a:xfrm>
          <a:prstGeom prst="rect">
            <a:avLst/>
          </a:prstGeom>
        </p:spPr>
      </p:pic>
    </p:spTree>
    <p:extLst>
      <p:ext uri="{BB962C8B-B14F-4D97-AF65-F5344CB8AC3E}">
        <p14:creationId xmlns:p14="http://schemas.microsoft.com/office/powerpoint/2010/main" val="28968875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Neural Network</a:t>
            </a:r>
            <a:endParaRPr lang="en-US" dirty="0"/>
          </a:p>
        </p:txBody>
      </p:sp>
      <p:pic>
        <p:nvPicPr>
          <p:cNvPr id="6" name="Content Placeholder 5"/>
          <p:cNvPicPr>
            <a:picLocks noGrp="1" noChangeAspect="1"/>
          </p:cNvPicPr>
          <p:nvPr>
            <p:ph idx="1"/>
          </p:nvPr>
        </p:nvPicPr>
        <p:blipFill>
          <a:blip r:embed="rId2"/>
          <a:stretch>
            <a:fillRect/>
          </a:stretch>
        </p:blipFill>
        <p:spPr>
          <a:xfrm>
            <a:off x="5998665" y="2423250"/>
            <a:ext cx="4557805" cy="2676083"/>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5" name="Picture 4"/>
          <p:cNvPicPr>
            <a:picLocks noChangeAspect="1"/>
          </p:cNvPicPr>
          <p:nvPr/>
        </p:nvPicPr>
        <p:blipFill>
          <a:blip r:embed="rId3"/>
          <a:stretch>
            <a:fillRect/>
          </a:stretch>
        </p:blipFill>
        <p:spPr>
          <a:xfrm>
            <a:off x="1494808" y="2423250"/>
            <a:ext cx="3044669" cy="306750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9" y="2219959"/>
            <a:ext cx="4814223" cy="3674979"/>
          </a:xfrm>
          <a:prstGeom prst="rect">
            <a:avLst/>
          </a:prstGeom>
        </p:spPr>
      </p:pic>
    </p:spTree>
    <p:extLst>
      <p:ext uri="{BB962C8B-B14F-4D97-AF65-F5344CB8AC3E}">
        <p14:creationId xmlns:p14="http://schemas.microsoft.com/office/powerpoint/2010/main" val="21195964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567" y="0"/>
            <a:ext cx="10233916" cy="6336632"/>
          </a:xfrm>
          <a:prstGeom prst="rect">
            <a:avLst/>
          </a:prstGeom>
        </p:spPr>
      </p:pic>
    </p:spTree>
    <p:extLst>
      <p:ext uri="{BB962C8B-B14F-4D97-AF65-F5344CB8AC3E}">
        <p14:creationId xmlns:p14="http://schemas.microsoft.com/office/powerpoint/2010/main" val="6757331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Strengths of Deep Neural Networks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35</a:t>
            </a:fld>
            <a:endParaRPr lang="en-US" dirty="0"/>
          </a:p>
        </p:txBody>
      </p:sp>
      <p:sp>
        <p:nvSpPr>
          <p:cNvPr id="6" name="TextBox 5"/>
          <p:cNvSpPr txBox="1"/>
          <p:nvPr/>
        </p:nvSpPr>
        <p:spPr>
          <a:xfrm>
            <a:off x="1388797" y="2288497"/>
            <a:ext cx="4867624" cy="3046988"/>
          </a:xfrm>
          <a:prstGeom prst="rect">
            <a:avLst/>
          </a:prstGeom>
          <a:noFill/>
        </p:spPr>
        <p:txBody>
          <a:bodyPr wrap="square" rtlCol="0">
            <a:spAutoFit/>
          </a:bodyPr>
          <a:lstStyle/>
          <a:p>
            <a:pPr marL="571500" indent="-571500">
              <a:buFont typeface="Arial" charset="0"/>
              <a:buChar char="•"/>
            </a:pPr>
            <a:r>
              <a:rPr lang="en-US" sz="3200" dirty="0" smtClean="0"/>
              <a:t>Classifying based on combinations of features or units</a:t>
            </a:r>
          </a:p>
          <a:p>
            <a:pPr marL="571500" indent="-571500">
              <a:buFont typeface="Arial" charset="0"/>
              <a:buChar char="•"/>
            </a:pPr>
            <a:endParaRPr lang="en-US" sz="3200" dirty="0"/>
          </a:p>
          <a:p>
            <a:pPr marL="571500" indent="-571500">
              <a:buFont typeface="Arial" charset="0"/>
              <a:buChar char="•"/>
            </a:pPr>
            <a:r>
              <a:rPr lang="en-US" sz="3200" dirty="0" smtClean="0"/>
              <a:t>Things that human brains do automatically  </a:t>
            </a:r>
            <a:endParaRPr lang="en-US" sz="3200" dirty="0"/>
          </a:p>
        </p:txBody>
      </p:sp>
      <p:pic>
        <p:nvPicPr>
          <p:cNvPr id="7" name="Picture 6"/>
          <p:cNvPicPr>
            <a:picLocks noChangeAspect="1"/>
          </p:cNvPicPr>
          <p:nvPr/>
        </p:nvPicPr>
        <p:blipFill>
          <a:blip r:embed="rId4"/>
          <a:stretch>
            <a:fillRect/>
          </a:stretch>
        </p:blipFill>
        <p:spPr>
          <a:xfrm>
            <a:off x="7139786" y="1841403"/>
            <a:ext cx="2902571" cy="4350058"/>
          </a:xfrm>
          <a:prstGeom prst="rect">
            <a:avLst/>
          </a:prstGeom>
        </p:spPr>
      </p:pic>
    </p:spTree>
    <p:extLst>
      <p:ext uri="{BB962C8B-B14F-4D97-AF65-F5344CB8AC3E}">
        <p14:creationId xmlns:p14="http://schemas.microsoft.com/office/powerpoint/2010/main" val="510999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Recognition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9" name="Picture 8"/>
          <p:cNvPicPr>
            <a:picLocks noChangeAspect="1"/>
          </p:cNvPicPr>
          <p:nvPr/>
        </p:nvPicPr>
        <p:blipFill>
          <a:blip r:embed="rId4"/>
          <a:stretch>
            <a:fillRect/>
          </a:stretch>
        </p:blipFill>
        <p:spPr>
          <a:xfrm>
            <a:off x="2280458" y="2224510"/>
            <a:ext cx="7620000" cy="3479800"/>
          </a:xfrm>
          <a:prstGeom prst="rect">
            <a:avLst/>
          </a:prstGeom>
        </p:spPr>
      </p:pic>
    </p:spTree>
    <p:extLst>
      <p:ext uri="{BB962C8B-B14F-4D97-AF65-F5344CB8AC3E}">
        <p14:creationId xmlns:p14="http://schemas.microsoft.com/office/powerpoint/2010/main" val="12142488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Recognition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053" y="2124910"/>
            <a:ext cx="9824236" cy="3874837"/>
          </a:xfrm>
          <a:prstGeom prst="rect">
            <a:avLst/>
          </a:prstGeom>
        </p:spPr>
      </p:pic>
    </p:spTree>
    <p:extLst>
      <p:ext uri="{BB962C8B-B14F-4D97-AF65-F5344CB8AC3E}">
        <p14:creationId xmlns:p14="http://schemas.microsoft.com/office/powerpoint/2010/main" val="16902392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ImageNet Challenge (1000 Classes)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6" name="Picture 5"/>
          <p:cNvPicPr>
            <a:picLocks noChangeAspect="1"/>
          </p:cNvPicPr>
          <p:nvPr/>
        </p:nvPicPr>
        <p:blipFill>
          <a:blip r:embed="rId4"/>
          <a:stretch>
            <a:fillRect/>
          </a:stretch>
        </p:blipFill>
        <p:spPr>
          <a:xfrm>
            <a:off x="763183" y="2934486"/>
            <a:ext cx="7720460" cy="3183108"/>
          </a:xfrm>
          <a:prstGeom prst="rect">
            <a:avLst/>
          </a:prstGeom>
        </p:spPr>
      </p:pic>
      <p:sp>
        <p:nvSpPr>
          <p:cNvPr id="8" name="Rectangle 7"/>
          <p:cNvSpPr/>
          <p:nvPr/>
        </p:nvSpPr>
        <p:spPr>
          <a:xfrm>
            <a:off x="8855242" y="2934486"/>
            <a:ext cx="2705698" cy="2585323"/>
          </a:xfrm>
          <a:prstGeom prst="rect">
            <a:avLst/>
          </a:prstGeom>
          <a:solidFill>
            <a:srgbClr val="FFFF00">
              <a:alpha val="41000"/>
            </a:srgbClr>
          </a:solidFill>
          <a:ln>
            <a:solidFill>
              <a:srgbClr val="0070C0"/>
            </a:solidFill>
          </a:ln>
        </p:spPr>
        <p:txBody>
          <a:bodyPr wrap="square">
            <a:spAutoFit/>
          </a:bodyPr>
          <a:lstStyle/>
          <a:p>
            <a:r>
              <a:rPr lang="en-US" b="1" dirty="0">
                <a:solidFill>
                  <a:srgbClr val="0070C0"/>
                </a:solidFill>
                <a:latin typeface="American Typewriter" charset="0"/>
                <a:ea typeface="American Typewriter" charset="0"/>
                <a:cs typeface="American Typewriter" charset="0"/>
              </a:rPr>
              <a:t>How well do humans do on ImageNet Challenge</a:t>
            </a:r>
            <a:r>
              <a:rPr lang="en-US" b="1">
                <a:solidFill>
                  <a:srgbClr val="0070C0"/>
                </a:solidFill>
                <a:latin typeface="American Typewriter" charset="0"/>
                <a:ea typeface="American Typewriter" charset="0"/>
                <a:cs typeface="American Typewriter" charset="0"/>
              </a:rPr>
              <a:t>? </a:t>
            </a:r>
            <a:endParaRPr lang="en-US" b="1" smtClean="0">
              <a:solidFill>
                <a:srgbClr val="0070C0"/>
              </a:solidFill>
              <a:latin typeface="American Typewriter" charset="0"/>
              <a:ea typeface="American Typewriter" charset="0"/>
              <a:cs typeface="American Typewriter" charset="0"/>
            </a:endParaRPr>
          </a:p>
          <a:p>
            <a:endParaRPr lang="en-US" b="1" dirty="0" smtClean="0">
              <a:solidFill>
                <a:srgbClr val="0070C0"/>
              </a:solidFill>
              <a:latin typeface="American Typewriter" charset="0"/>
              <a:ea typeface="American Typewriter" charset="0"/>
              <a:cs typeface="American Typewriter" charset="0"/>
            </a:endParaRPr>
          </a:p>
          <a:p>
            <a:r>
              <a:rPr lang="en-US" dirty="0" smtClean="0">
                <a:solidFill>
                  <a:srgbClr val="0070C0"/>
                </a:solidFill>
              </a:rPr>
              <a:t>There's </a:t>
            </a:r>
            <a:r>
              <a:rPr lang="en-US" dirty="0">
                <a:solidFill>
                  <a:srgbClr val="0070C0"/>
                </a:solidFill>
              </a:rPr>
              <a:t>a </a:t>
            </a:r>
            <a:r>
              <a:rPr lang="en-US" dirty="0">
                <a:solidFill>
                  <a:srgbClr val="0070C0"/>
                </a:solidFill>
                <a:hlinkClick r:id="rId5"/>
              </a:rPr>
              <a:t>blog post</a:t>
            </a:r>
            <a:r>
              <a:rPr lang="en-US" dirty="0">
                <a:solidFill>
                  <a:srgbClr val="0070C0"/>
                </a:solidFill>
              </a:rPr>
              <a:t> by Andrej </a:t>
            </a:r>
            <a:r>
              <a:rPr lang="en-US" dirty="0" err="1" smtClean="0">
                <a:solidFill>
                  <a:srgbClr val="0070C0"/>
                </a:solidFill>
              </a:rPr>
              <a:t>Karpathy</a:t>
            </a:r>
            <a:r>
              <a:rPr lang="en-US" dirty="0" smtClean="0">
                <a:solidFill>
                  <a:srgbClr val="0070C0"/>
                </a:solidFill>
              </a:rPr>
              <a:t>.</a:t>
            </a:r>
          </a:p>
          <a:p>
            <a:endParaRPr lang="en-US" dirty="0">
              <a:solidFill>
                <a:srgbClr val="0070C0"/>
              </a:solidFill>
            </a:endParaRPr>
          </a:p>
          <a:p>
            <a:r>
              <a:rPr lang="en-US" dirty="0" smtClean="0">
                <a:solidFill>
                  <a:srgbClr val="0070C0"/>
                </a:solidFill>
              </a:rPr>
              <a:t>He </a:t>
            </a:r>
            <a:r>
              <a:rPr lang="en-US" dirty="0">
                <a:solidFill>
                  <a:srgbClr val="0070C0"/>
                </a:solidFill>
              </a:rPr>
              <a:t>reached 5.1% top-5 error rate.</a:t>
            </a:r>
            <a:endParaRPr lang="en-US" dirty="0">
              <a:solidFill>
                <a:srgbClr val="0070C0"/>
              </a:solidFill>
            </a:endParaRPr>
          </a:p>
        </p:txBody>
      </p:sp>
      <p:sp>
        <p:nvSpPr>
          <p:cNvPr id="9" name="Rectangle 8"/>
          <p:cNvSpPr/>
          <p:nvPr/>
        </p:nvSpPr>
        <p:spPr>
          <a:xfrm>
            <a:off x="763183" y="2045687"/>
            <a:ext cx="10977007" cy="369332"/>
          </a:xfrm>
          <a:prstGeom prst="rect">
            <a:avLst/>
          </a:prstGeom>
          <a:solidFill>
            <a:schemeClr val="accent2">
              <a:lumMod val="20000"/>
              <a:lumOff val="80000"/>
            </a:schemeClr>
          </a:solidFill>
          <a:ln>
            <a:solidFill>
              <a:schemeClr val="accent2"/>
            </a:solidFill>
          </a:ln>
        </p:spPr>
        <p:txBody>
          <a:bodyPr wrap="square">
            <a:spAutoFit/>
          </a:bodyPr>
          <a:lstStyle/>
          <a:p>
            <a:r>
              <a:rPr lang="en-US" dirty="0" smtClean="0">
                <a:solidFill>
                  <a:srgbClr val="002060"/>
                </a:solidFill>
                <a:latin typeface="Apple Chancery" charset="0"/>
                <a:ea typeface="Apple Chancery" charset="0"/>
                <a:cs typeface="Apple Chancery" charset="0"/>
              </a:rPr>
              <a:t>How </a:t>
            </a:r>
            <a:r>
              <a:rPr lang="en-US" dirty="0">
                <a:solidFill>
                  <a:srgbClr val="002060"/>
                </a:solidFill>
                <a:latin typeface="Apple Chancery" charset="0"/>
                <a:ea typeface="Apple Chancery" charset="0"/>
                <a:cs typeface="Apple Chancery" charset="0"/>
              </a:rPr>
              <a:t>often the model fails to predict the correct answer as one of their top 5 guesses -- termed "top-5 error rate".</a:t>
            </a:r>
          </a:p>
        </p:txBody>
      </p:sp>
    </p:spTree>
    <p:extLst>
      <p:ext uri="{BB962C8B-B14F-4D97-AF65-F5344CB8AC3E}">
        <p14:creationId xmlns:p14="http://schemas.microsoft.com/office/powerpoint/2010/main" val="17672635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ImageNet Challenge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5" name="Picture 4"/>
          <p:cNvPicPr>
            <a:picLocks noChangeAspect="1"/>
          </p:cNvPicPr>
          <p:nvPr/>
        </p:nvPicPr>
        <p:blipFill>
          <a:blip r:embed="rId3"/>
          <a:stretch>
            <a:fillRect/>
          </a:stretch>
        </p:blipFill>
        <p:spPr>
          <a:xfrm>
            <a:off x="1011286" y="3102362"/>
            <a:ext cx="10416476" cy="2693403"/>
          </a:xfrm>
          <a:prstGeom prst="rect">
            <a:avLst/>
          </a:prstGeom>
        </p:spPr>
      </p:pic>
      <p:sp>
        <p:nvSpPr>
          <p:cNvPr id="9" name="Rectangle 8"/>
          <p:cNvSpPr/>
          <p:nvPr/>
        </p:nvSpPr>
        <p:spPr>
          <a:xfrm>
            <a:off x="1418122" y="1902033"/>
            <a:ext cx="9602804" cy="1200329"/>
          </a:xfrm>
          <a:prstGeom prst="rect">
            <a:avLst/>
          </a:prstGeom>
          <a:solidFill>
            <a:srgbClr val="FFC000">
              <a:alpha val="27000"/>
            </a:srgbClr>
          </a:solidFill>
          <a:ln>
            <a:solidFill>
              <a:schemeClr val="accent2"/>
            </a:solidFill>
          </a:ln>
        </p:spPr>
        <p:txBody>
          <a:bodyPr wrap="square">
            <a:spAutoFit/>
          </a:bodyPr>
          <a:lstStyle/>
          <a:p>
            <a:r>
              <a:rPr lang="en-US" dirty="0" smtClean="0">
                <a:solidFill>
                  <a:srgbClr val="039BE5"/>
                </a:solidFill>
                <a:latin typeface="Roboto" charset="0"/>
                <a:hlinkClick r:id="rId4"/>
              </a:rPr>
              <a:t>AlexNet</a:t>
            </a:r>
            <a:r>
              <a:rPr lang="en-US" dirty="0">
                <a:solidFill>
                  <a:srgbClr val="212121"/>
                </a:solidFill>
                <a:latin typeface="Roboto" charset="0"/>
              </a:rPr>
              <a:t> achieved by setting a top-5 error rate of </a:t>
            </a:r>
            <a:r>
              <a:rPr lang="en-US" b="1" dirty="0">
                <a:solidFill>
                  <a:srgbClr val="FF0000"/>
                </a:solidFill>
                <a:latin typeface="Roboto" charset="0"/>
              </a:rPr>
              <a:t>15.3%</a:t>
            </a:r>
            <a:r>
              <a:rPr lang="en-US" dirty="0">
                <a:solidFill>
                  <a:srgbClr val="212121"/>
                </a:solidFill>
                <a:latin typeface="Roboto" charset="0"/>
              </a:rPr>
              <a:t> on the 2012 validation data </a:t>
            </a:r>
            <a:r>
              <a:rPr lang="en-US" dirty="0" smtClean="0">
                <a:solidFill>
                  <a:srgbClr val="212121"/>
                </a:solidFill>
                <a:latin typeface="Roboto" charset="0"/>
              </a:rPr>
              <a:t>set</a:t>
            </a:r>
            <a:r>
              <a:rPr lang="en-US" dirty="0">
                <a:solidFill>
                  <a:srgbClr val="212121"/>
                </a:solidFill>
                <a:latin typeface="Roboto" charset="0"/>
              </a:rPr>
              <a:t> </a:t>
            </a:r>
            <a:endParaRPr lang="en-US" dirty="0" smtClean="0">
              <a:solidFill>
                <a:srgbClr val="212121"/>
              </a:solidFill>
              <a:latin typeface="Roboto" charset="0"/>
            </a:endParaRPr>
          </a:p>
          <a:p>
            <a:r>
              <a:rPr lang="en-US" dirty="0" smtClean="0">
                <a:solidFill>
                  <a:srgbClr val="039BE5"/>
                </a:solidFill>
                <a:latin typeface="Roboto" charset="0"/>
                <a:hlinkClick r:id="rId5"/>
              </a:rPr>
              <a:t>Inception </a:t>
            </a:r>
            <a:r>
              <a:rPr lang="en-US" dirty="0">
                <a:solidFill>
                  <a:srgbClr val="039BE5"/>
                </a:solidFill>
                <a:latin typeface="Roboto" charset="0"/>
                <a:hlinkClick r:id="rId5"/>
              </a:rPr>
              <a:t>(GoogLeNet)</a:t>
            </a:r>
            <a:r>
              <a:rPr lang="en-US" dirty="0">
                <a:solidFill>
                  <a:srgbClr val="212121"/>
                </a:solidFill>
                <a:latin typeface="Roboto" charset="0"/>
              </a:rPr>
              <a:t> achieved </a:t>
            </a:r>
            <a:r>
              <a:rPr lang="en-US" b="1" dirty="0">
                <a:solidFill>
                  <a:srgbClr val="FF0000"/>
                </a:solidFill>
                <a:latin typeface="Roboto" charset="0"/>
              </a:rPr>
              <a:t>6.67</a:t>
            </a:r>
            <a:r>
              <a:rPr lang="en-US" b="1" dirty="0" smtClean="0">
                <a:solidFill>
                  <a:srgbClr val="FF0000"/>
                </a:solidFill>
                <a:latin typeface="Roboto" charset="0"/>
              </a:rPr>
              <a:t>%</a:t>
            </a:r>
            <a:endParaRPr lang="en-US" dirty="0" smtClean="0">
              <a:solidFill>
                <a:srgbClr val="212121"/>
              </a:solidFill>
              <a:latin typeface="Roboto" charset="0"/>
            </a:endParaRPr>
          </a:p>
          <a:p>
            <a:r>
              <a:rPr lang="en-US" dirty="0" smtClean="0">
                <a:solidFill>
                  <a:srgbClr val="039BE5"/>
                </a:solidFill>
                <a:latin typeface="Roboto" charset="0"/>
                <a:hlinkClick r:id="rId6"/>
              </a:rPr>
              <a:t>BN-Inception-v2</a:t>
            </a:r>
            <a:r>
              <a:rPr lang="en-US" dirty="0">
                <a:solidFill>
                  <a:srgbClr val="212121"/>
                </a:solidFill>
                <a:latin typeface="Roboto" charset="0"/>
              </a:rPr>
              <a:t> achieved </a:t>
            </a:r>
            <a:r>
              <a:rPr lang="en-US" b="1" dirty="0">
                <a:solidFill>
                  <a:srgbClr val="FF0000"/>
                </a:solidFill>
                <a:latin typeface="Roboto" charset="0"/>
              </a:rPr>
              <a:t>4.9</a:t>
            </a:r>
            <a:r>
              <a:rPr lang="en-US" b="1" dirty="0" smtClean="0">
                <a:solidFill>
                  <a:srgbClr val="FF0000"/>
                </a:solidFill>
                <a:latin typeface="Roboto" charset="0"/>
              </a:rPr>
              <a:t>%</a:t>
            </a:r>
          </a:p>
          <a:p>
            <a:r>
              <a:rPr lang="en-US" dirty="0" smtClean="0">
                <a:solidFill>
                  <a:srgbClr val="039BE5"/>
                </a:solidFill>
                <a:latin typeface="Roboto" charset="0"/>
                <a:hlinkClick r:id="rId7"/>
              </a:rPr>
              <a:t>Inception-v3</a:t>
            </a:r>
            <a:r>
              <a:rPr lang="en-US" dirty="0">
                <a:solidFill>
                  <a:srgbClr val="212121"/>
                </a:solidFill>
                <a:latin typeface="Roboto" charset="0"/>
              </a:rPr>
              <a:t> reaches </a:t>
            </a:r>
            <a:r>
              <a:rPr lang="en-US" b="1" dirty="0">
                <a:solidFill>
                  <a:srgbClr val="FF0000"/>
                </a:solidFill>
                <a:latin typeface="Roboto" charset="0"/>
              </a:rPr>
              <a:t>3.46</a:t>
            </a:r>
            <a:r>
              <a:rPr lang="en-US" b="1" dirty="0" smtClean="0">
                <a:solidFill>
                  <a:srgbClr val="FF0000"/>
                </a:solidFill>
                <a:latin typeface="Roboto" charset="0"/>
              </a:rPr>
              <a:t>%</a:t>
            </a:r>
            <a:endParaRPr lang="en-US" b="1" dirty="0">
              <a:solidFill>
                <a:srgbClr val="FF0000"/>
              </a:solidFill>
              <a:latin typeface="Roboto" charset="0"/>
            </a:endParaRPr>
          </a:p>
        </p:txBody>
      </p:sp>
      <p:sp>
        <p:nvSpPr>
          <p:cNvPr id="10" name="TextBox 9"/>
          <p:cNvSpPr txBox="1"/>
          <p:nvPr/>
        </p:nvSpPr>
        <p:spPr>
          <a:xfrm>
            <a:off x="3971296" y="5604555"/>
            <a:ext cx="4081841" cy="523220"/>
          </a:xfrm>
          <a:prstGeom prst="rect">
            <a:avLst/>
          </a:prstGeom>
          <a:noFill/>
        </p:spPr>
        <p:txBody>
          <a:bodyPr wrap="square" rtlCol="0">
            <a:spAutoFit/>
          </a:bodyPr>
          <a:lstStyle/>
          <a:p>
            <a:r>
              <a:rPr lang="en-US" sz="2800" dirty="0" smtClean="0">
                <a:solidFill>
                  <a:srgbClr val="002060"/>
                </a:solidFill>
              </a:rPr>
              <a:t>Inception V3 </a:t>
            </a:r>
            <a:r>
              <a:rPr lang="mr-IN" sz="2800" dirty="0" smtClean="0">
                <a:solidFill>
                  <a:srgbClr val="002060"/>
                </a:solidFill>
              </a:rPr>
              <a:t>–</a:t>
            </a:r>
            <a:r>
              <a:rPr lang="en-US" sz="2800" dirty="0" smtClean="0">
                <a:solidFill>
                  <a:srgbClr val="002060"/>
                </a:solidFill>
              </a:rPr>
              <a:t> by Google</a:t>
            </a:r>
            <a:endParaRPr lang="en-US" sz="2800" dirty="0">
              <a:solidFill>
                <a:srgbClr val="002060"/>
              </a:solidFill>
            </a:endParaRPr>
          </a:p>
        </p:txBody>
      </p:sp>
    </p:spTree>
    <p:extLst>
      <p:ext uri="{BB962C8B-B14F-4D97-AF65-F5344CB8AC3E}">
        <p14:creationId xmlns:p14="http://schemas.microsoft.com/office/powerpoint/2010/main" val="352871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Assignment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777504" y="2142334"/>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25000"/>
                  </a:schemeClr>
                </a:solidFill>
                <a:latin typeface="Apple Chancery" charset="0"/>
                <a:ea typeface="Apple Chancery" charset="0"/>
                <a:cs typeface="Apple Chancery" charset="0"/>
              </a:rPr>
              <a:t>Install &amp; Complete: Swirl </a:t>
            </a:r>
            <a:r>
              <a:rPr lang="mr-IN" b="1" dirty="0">
                <a:solidFill>
                  <a:schemeClr val="bg2">
                    <a:lumMod val="25000"/>
                  </a:schemeClr>
                </a:solidFill>
                <a:latin typeface="Apple Chancery" charset="0"/>
                <a:ea typeface="Apple Chancery" charset="0"/>
                <a:cs typeface="Apple Chancery" charset="0"/>
              </a:rPr>
              <a:t>–</a:t>
            </a:r>
            <a:r>
              <a:rPr lang="en-US" b="1" dirty="0">
                <a:solidFill>
                  <a:schemeClr val="bg2">
                    <a:lumMod val="25000"/>
                  </a:schemeClr>
                </a:solidFill>
                <a:latin typeface="Apple Chancery" charset="0"/>
                <a:ea typeface="Apple Chancery" charset="0"/>
                <a:cs typeface="Apple Chancery" charset="0"/>
              </a:rPr>
              <a:t> </a:t>
            </a:r>
            <a:r>
              <a:rPr lang="en-US" b="1" dirty="0" smtClean="0">
                <a:solidFill>
                  <a:schemeClr val="bg2">
                    <a:lumMod val="25000"/>
                  </a:schemeClr>
                </a:solidFill>
                <a:latin typeface="Apple Chancery" charset="0"/>
                <a:ea typeface="Apple Chancery" charset="0"/>
                <a:cs typeface="Apple Chancery" charset="0"/>
              </a:rPr>
              <a:t>Regression Models</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1777504" y="4179290"/>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Install &amp; Complete: Swirl </a:t>
            </a:r>
            <a:r>
              <a:rPr lang="mr-IN" b="1" dirty="0" smtClean="0">
                <a:solidFill>
                  <a:schemeClr val="bg2">
                    <a:lumMod val="25000"/>
                  </a:schemeClr>
                </a:solidFill>
                <a:latin typeface="Apple Chancery" charset="0"/>
                <a:ea typeface="Apple Chancery" charset="0"/>
                <a:cs typeface="Apple Chancery" charset="0"/>
              </a:rPr>
              <a:t>–</a:t>
            </a:r>
            <a:r>
              <a:rPr lang="en-US" b="1" dirty="0" smtClean="0">
                <a:solidFill>
                  <a:schemeClr val="bg2">
                    <a:lumMod val="25000"/>
                  </a:schemeClr>
                </a:solidFill>
                <a:latin typeface="Apple Chancery" charset="0"/>
                <a:ea typeface="Apple Chancery" charset="0"/>
                <a:cs typeface="Apple Chancery" charset="0"/>
              </a:rPr>
              <a:t> Getting &amp; Cleaning Data</a:t>
            </a:r>
            <a:endParaRPr lang="en-US"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2598332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Blowing away the competition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4" name="Picture 3"/>
          <p:cNvPicPr>
            <a:picLocks noChangeAspect="1"/>
          </p:cNvPicPr>
          <p:nvPr/>
        </p:nvPicPr>
        <p:blipFill>
          <a:blip r:embed="rId4"/>
          <a:stretch>
            <a:fillRect/>
          </a:stretch>
        </p:blipFill>
        <p:spPr>
          <a:xfrm>
            <a:off x="2440653" y="1919032"/>
            <a:ext cx="7137763" cy="4387598"/>
          </a:xfrm>
          <a:prstGeom prst="rect">
            <a:avLst/>
          </a:prstGeom>
        </p:spPr>
      </p:pic>
    </p:spTree>
    <p:extLst>
      <p:ext uri="{BB962C8B-B14F-4D97-AF65-F5344CB8AC3E}">
        <p14:creationId xmlns:p14="http://schemas.microsoft.com/office/powerpoint/2010/main" val="38788965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Facial Recognition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6" name="Picture 5"/>
          <p:cNvPicPr>
            <a:picLocks noChangeAspect="1"/>
          </p:cNvPicPr>
          <p:nvPr/>
        </p:nvPicPr>
        <p:blipFill>
          <a:blip r:embed="rId4"/>
          <a:stretch>
            <a:fillRect/>
          </a:stretch>
        </p:blipFill>
        <p:spPr>
          <a:xfrm>
            <a:off x="1411705" y="1919032"/>
            <a:ext cx="8088113" cy="3869911"/>
          </a:xfrm>
          <a:prstGeom prst="rect">
            <a:avLst/>
          </a:prstGeom>
        </p:spPr>
      </p:pic>
      <p:sp>
        <p:nvSpPr>
          <p:cNvPr id="7" name="TextBox 6"/>
          <p:cNvSpPr txBox="1"/>
          <p:nvPr/>
        </p:nvSpPr>
        <p:spPr>
          <a:xfrm>
            <a:off x="625643" y="5678227"/>
            <a:ext cx="10090484" cy="584776"/>
          </a:xfrm>
          <a:prstGeom prst="rect">
            <a:avLst/>
          </a:prstGeom>
          <a:noFill/>
        </p:spPr>
        <p:txBody>
          <a:bodyPr wrap="square" rtlCol="0">
            <a:spAutoFit/>
          </a:bodyPr>
          <a:lstStyle/>
          <a:p>
            <a:r>
              <a:rPr lang="en-US" sz="3200" dirty="0" smtClean="0"/>
              <a:t>  Hierarchy:      Input layer     Hidden Layers     Output Layer</a:t>
            </a:r>
            <a:endParaRPr lang="en-US" sz="3200" dirty="0"/>
          </a:p>
        </p:txBody>
      </p:sp>
    </p:spTree>
    <p:extLst>
      <p:ext uri="{BB962C8B-B14F-4D97-AF65-F5344CB8AC3E}">
        <p14:creationId xmlns:p14="http://schemas.microsoft.com/office/powerpoint/2010/main" val="41214595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Driving</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8" name="Picture 7"/>
          <p:cNvPicPr>
            <a:picLocks noChangeAspect="1"/>
          </p:cNvPicPr>
          <p:nvPr/>
        </p:nvPicPr>
        <p:blipFill>
          <a:blip r:embed="rId4"/>
          <a:stretch>
            <a:fillRect/>
          </a:stretch>
        </p:blipFill>
        <p:spPr>
          <a:xfrm>
            <a:off x="1346591" y="1859756"/>
            <a:ext cx="9517947" cy="4296879"/>
          </a:xfrm>
          <a:prstGeom prst="rect">
            <a:avLst/>
          </a:prstGeom>
        </p:spPr>
      </p:pic>
    </p:spTree>
    <p:extLst>
      <p:ext uri="{BB962C8B-B14F-4D97-AF65-F5344CB8AC3E}">
        <p14:creationId xmlns:p14="http://schemas.microsoft.com/office/powerpoint/2010/main" val="1074292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a:t>
            </a:r>
            <a:r>
              <a:rPr lang="en-US" dirty="0" smtClean="0"/>
              <a:t>works?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6" name="Picture 5"/>
          <p:cNvPicPr>
            <a:picLocks noChangeAspect="1"/>
          </p:cNvPicPr>
          <p:nvPr/>
        </p:nvPicPr>
        <p:blipFill>
          <a:blip r:embed="rId4"/>
          <a:stretch>
            <a:fillRect/>
          </a:stretch>
        </p:blipFill>
        <p:spPr>
          <a:xfrm>
            <a:off x="1242534" y="2057884"/>
            <a:ext cx="6050792" cy="2895116"/>
          </a:xfrm>
          <a:prstGeom prst="rect">
            <a:avLst/>
          </a:prstGeom>
        </p:spPr>
      </p:pic>
      <p:sp>
        <p:nvSpPr>
          <p:cNvPr id="7" name="Rounded Rectangle 6"/>
          <p:cNvSpPr/>
          <p:nvPr/>
        </p:nvSpPr>
        <p:spPr>
          <a:xfrm>
            <a:off x="8053137" y="2310063"/>
            <a:ext cx="2852206" cy="2642937"/>
          </a:xfrm>
          <a:prstGeom prst="roundRect">
            <a:avLst/>
          </a:prstGeom>
          <a:solidFill>
            <a:srgbClr val="92D050">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Each Layer detects a particular feature by scanning an image</a:t>
            </a:r>
          </a:p>
          <a:p>
            <a:pPr algn="ctr"/>
            <a:endParaRPr lang="en-US" dirty="0">
              <a:solidFill>
                <a:schemeClr val="tx1"/>
              </a:solidFill>
            </a:endParaRPr>
          </a:p>
          <a:p>
            <a:pPr algn="ctr"/>
            <a:r>
              <a:rPr lang="en-US" dirty="0" smtClean="0">
                <a:solidFill>
                  <a:schemeClr val="tx1"/>
                </a:solidFill>
              </a:rPr>
              <a:t>Some layers pool features</a:t>
            </a:r>
          </a:p>
          <a:p>
            <a:pPr algn="ctr"/>
            <a:endParaRPr lang="en-US" dirty="0">
              <a:solidFill>
                <a:schemeClr val="tx1"/>
              </a:solidFill>
            </a:endParaRPr>
          </a:p>
          <a:p>
            <a:pPr algn="ctr"/>
            <a:r>
              <a:rPr lang="en-US" dirty="0" smtClean="0">
                <a:solidFill>
                  <a:schemeClr val="tx1"/>
                </a:solidFill>
              </a:rPr>
              <a:t>Final layer classifies</a:t>
            </a:r>
            <a:endParaRPr lang="en-US" dirty="0">
              <a:solidFill>
                <a:schemeClr val="tx1"/>
              </a:solidFill>
            </a:endParaRPr>
          </a:p>
        </p:txBody>
      </p:sp>
    </p:spTree>
    <p:extLst>
      <p:ext uri="{BB962C8B-B14F-4D97-AF65-F5344CB8AC3E}">
        <p14:creationId xmlns:p14="http://schemas.microsoft.com/office/powerpoint/2010/main" val="40303410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 Neural Network</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4" name="Picture 3"/>
          <p:cNvPicPr>
            <a:picLocks noChangeAspect="1"/>
          </p:cNvPicPr>
          <p:nvPr/>
        </p:nvPicPr>
        <p:blipFill>
          <a:blip r:embed="rId4"/>
          <a:stretch>
            <a:fillRect/>
          </a:stretch>
        </p:blipFill>
        <p:spPr>
          <a:xfrm>
            <a:off x="2317421" y="2065060"/>
            <a:ext cx="6772065" cy="4310340"/>
          </a:xfrm>
          <a:prstGeom prst="rect">
            <a:avLst/>
          </a:prstGeom>
        </p:spPr>
      </p:pic>
    </p:spTree>
    <p:extLst>
      <p:ext uri="{BB962C8B-B14F-4D97-AF65-F5344CB8AC3E}">
        <p14:creationId xmlns:p14="http://schemas.microsoft.com/office/powerpoint/2010/main" val="11008149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45</a:t>
            </a:fld>
            <a:endParaRPr lang="en-US" dirty="0"/>
          </a:p>
        </p:txBody>
      </p:sp>
      <p:sp>
        <p:nvSpPr>
          <p:cNvPr id="4" name="TextBox 3"/>
          <p:cNvSpPr txBox="1"/>
          <p:nvPr/>
        </p:nvSpPr>
        <p:spPr>
          <a:xfrm>
            <a:off x="1469008" y="2015782"/>
            <a:ext cx="9563853" cy="2862322"/>
          </a:xfrm>
          <a:prstGeom prst="rect">
            <a:avLst/>
          </a:prstGeom>
          <a:noFill/>
        </p:spPr>
        <p:txBody>
          <a:bodyPr wrap="square" rtlCol="0">
            <a:spAutoFit/>
          </a:bodyPr>
          <a:lstStyle/>
          <a:p>
            <a:pPr marL="285750" indent="-285750">
              <a:buFont typeface="Arial"/>
              <a:buChar char="•"/>
            </a:pPr>
            <a:r>
              <a:rPr lang="en-US" sz="3600" dirty="0" smtClean="0"/>
              <a:t>Lots of labeled data of high quality</a:t>
            </a:r>
          </a:p>
          <a:p>
            <a:pPr marL="285750" indent="-285750">
              <a:buFont typeface="Arial"/>
              <a:buChar char="•"/>
            </a:pPr>
            <a:endParaRPr lang="en-US" sz="3600" dirty="0" smtClean="0"/>
          </a:p>
          <a:p>
            <a:pPr marL="285750" indent="-285750">
              <a:buFont typeface="Arial"/>
              <a:buChar char="•"/>
            </a:pPr>
            <a:r>
              <a:rPr lang="en-US" sz="3600" dirty="0" smtClean="0"/>
              <a:t>Measurable goals and cost function</a:t>
            </a:r>
          </a:p>
          <a:p>
            <a:pPr marL="285750" indent="-285750">
              <a:buFont typeface="Arial"/>
              <a:buChar char="•"/>
            </a:pPr>
            <a:endParaRPr lang="en-US" sz="3600" dirty="0" smtClean="0"/>
          </a:p>
          <a:p>
            <a:pPr marL="285750" indent="-285750">
              <a:buFont typeface="Arial"/>
              <a:buChar char="•"/>
            </a:pPr>
            <a:r>
              <a:rPr lang="en-US" sz="3600" dirty="0" smtClean="0"/>
              <a:t>Lots of computing power</a:t>
            </a:r>
            <a:endParaRPr lang="en-US" sz="3600" dirty="0"/>
          </a:p>
        </p:txBody>
      </p:sp>
    </p:spTree>
    <p:extLst>
      <p:ext uri="{BB962C8B-B14F-4D97-AF65-F5344CB8AC3E}">
        <p14:creationId xmlns:p14="http://schemas.microsoft.com/office/powerpoint/2010/main" val="28968875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 have different weights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7" name="Picture 6"/>
          <p:cNvPicPr>
            <a:picLocks noChangeAspect="1"/>
          </p:cNvPicPr>
          <p:nvPr/>
        </p:nvPicPr>
        <p:blipFill>
          <a:blip r:embed="rId4"/>
          <a:stretch>
            <a:fillRect/>
          </a:stretch>
        </p:blipFill>
        <p:spPr>
          <a:xfrm>
            <a:off x="2988116" y="2056127"/>
            <a:ext cx="5428075" cy="4036470"/>
          </a:xfrm>
          <a:prstGeom prst="rect">
            <a:avLst/>
          </a:prstGeom>
        </p:spPr>
      </p:pic>
    </p:spTree>
    <p:extLst>
      <p:ext uri="{BB962C8B-B14F-4D97-AF65-F5344CB8AC3E}">
        <p14:creationId xmlns:p14="http://schemas.microsoft.com/office/powerpoint/2010/main" val="7526859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Node sets its value, triggers next node</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4" name="Picture 3"/>
          <p:cNvPicPr>
            <a:picLocks noChangeAspect="1"/>
          </p:cNvPicPr>
          <p:nvPr/>
        </p:nvPicPr>
        <p:blipFill>
          <a:blip r:embed="rId4"/>
          <a:stretch>
            <a:fillRect/>
          </a:stretch>
        </p:blipFill>
        <p:spPr>
          <a:xfrm>
            <a:off x="1678762" y="2548308"/>
            <a:ext cx="3080211" cy="2831353"/>
          </a:xfrm>
          <a:prstGeom prst="rect">
            <a:avLst/>
          </a:prstGeom>
        </p:spPr>
      </p:pic>
      <p:pic>
        <p:nvPicPr>
          <p:cNvPr id="8" name="Picture 7"/>
          <p:cNvPicPr>
            <a:picLocks noChangeAspect="1"/>
          </p:cNvPicPr>
          <p:nvPr/>
        </p:nvPicPr>
        <p:blipFill>
          <a:blip r:embed="rId5"/>
          <a:stretch>
            <a:fillRect/>
          </a:stretch>
        </p:blipFill>
        <p:spPr>
          <a:xfrm>
            <a:off x="7305236" y="2977639"/>
            <a:ext cx="3228455" cy="2294926"/>
          </a:xfrm>
          <a:prstGeom prst="rect">
            <a:avLst/>
          </a:prstGeom>
        </p:spPr>
      </p:pic>
    </p:spTree>
    <p:extLst>
      <p:ext uri="{BB962C8B-B14F-4D97-AF65-F5344CB8AC3E}">
        <p14:creationId xmlns:p14="http://schemas.microsoft.com/office/powerpoint/2010/main" val="3229142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New value = old value + input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4" name="Picture 3"/>
          <p:cNvPicPr>
            <a:picLocks noChangeAspect="1"/>
          </p:cNvPicPr>
          <p:nvPr/>
        </p:nvPicPr>
        <p:blipFill>
          <a:blip r:embed="rId4"/>
          <a:stretch>
            <a:fillRect/>
          </a:stretch>
        </p:blipFill>
        <p:spPr>
          <a:xfrm>
            <a:off x="1571647" y="2188215"/>
            <a:ext cx="3080211" cy="2831353"/>
          </a:xfrm>
          <a:prstGeom prst="rect">
            <a:avLst/>
          </a:prstGeom>
        </p:spPr>
      </p:pic>
      <p:pic>
        <p:nvPicPr>
          <p:cNvPr id="9" name="Picture 8"/>
          <p:cNvPicPr>
            <a:picLocks noChangeAspect="1"/>
          </p:cNvPicPr>
          <p:nvPr/>
        </p:nvPicPr>
        <p:blipFill>
          <a:blip r:embed="rId5"/>
          <a:stretch>
            <a:fillRect/>
          </a:stretch>
        </p:blipFill>
        <p:spPr>
          <a:xfrm>
            <a:off x="5737645" y="2340822"/>
            <a:ext cx="4577459" cy="2678746"/>
          </a:xfrm>
          <a:prstGeom prst="rect">
            <a:avLst/>
          </a:prstGeom>
        </p:spPr>
      </p:pic>
    </p:spTree>
    <p:extLst>
      <p:ext uri="{BB962C8B-B14F-4D97-AF65-F5344CB8AC3E}">
        <p14:creationId xmlns:p14="http://schemas.microsoft.com/office/powerpoint/2010/main" val="11899087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Error in the network</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963960" y="2036665"/>
            <a:ext cx="5712183" cy="3755201"/>
          </a:xfrm>
          <a:prstGeom prst="rect">
            <a:avLst/>
          </a:prstGeom>
          <a:noFill/>
          <a:ln>
            <a:noFill/>
          </a:ln>
        </p:spPr>
      </p:pic>
    </p:spTree>
    <p:extLst>
      <p:ext uri="{BB962C8B-B14F-4D97-AF65-F5344CB8AC3E}">
        <p14:creationId xmlns:p14="http://schemas.microsoft.com/office/powerpoint/2010/main" val="4878629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504863" y="3023281"/>
            <a:ext cx="6557467" cy="1180729"/>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 Chapter </a:t>
            </a:r>
            <a:r>
              <a:rPr lang="en-US" b="1" dirty="0">
                <a:solidFill>
                  <a:schemeClr val="bg2">
                    <a:lumMod val="25000"/>
                  </a:schemeClr>
                </a:solidFill>
                <a:latin typeface="Apple Chancery" charset="0"/>
                <a:ea typeface="Apple Chancery" charset="0"/>
                <a:cs typeface="Apple Chancery" charset="0"/>
              </a:rPr>
              <a:t>4</a:t>
            </a:r>
            <a:r>
              <a:rPr lang="en-US" b="1" dirty="0" smtClean="0">
                <a:solidFill>
                  <a:schemeClr val="bg2">
                    <a:lumMod val="25000"/>
                  </a:schemeClr>
                </a:solidFill>
                <a:latin typeface="Apple Chancery" charset="0"/>
                <a:ea typeface="Apple Chancery" charset="0"/>
                <a:cs typeface="Apple Chancery" charset="0"/>
              </a:rPr>
              <a:t>: </a:t>
            </a:r>
            <a:r>
              <a:rPr lang="en-US" b="1" dirty="0" smtClean="0">
                <a:solidFill>
                  <a:srgbClr val="002060"/>
                </a:solidFill>
                <a:latin typeface="Apple Chancery" charset="0"/>
                <a:ea typeface="Apple Chancery" charset="0"/>
                <a:cs typeface="Apple Chancery" charset="0"/>
              </a:rPr>
              <a:t>Classification</a:t>
            </a:r>
          </a:p>
          <a:p>
            <a:pPr algn="ctr"/>
            <a:r>
              <a:rPr lang="en-US" b="1" dirty="0" smtClean="0">
                <a:solidFill>
                  <a:schemeClr val="bg2">
                    <a:lumMod val="25000"/>
                  </a:schemeClr>
                </a:solidFill>
                <a:latin typeface="Apple Chancery" charset="0"/>
                <a:ea typeface="Apple Chancery" charset="0"/>
                <a:cs typeface="Apple Chancery" charset="0"/>
              </a:rPr>
              <a:t>Read Chapter 8: </a:t>
            </a:r>
            <a:r>
              <a:rPr lang="en-US" b="1" dirty="0" smtClean="0">
                <a:solidFill>
                  <a:srgbClr val="002060"/>
                </a:solidFill>
                <a:latin typeface="Apple Chancery" charset="0"/>
                <a:ea typeface="Apple Chancery" charset="0"/>
                <a:cs typeface="Apple Chancery" charset="0"/>
              </a:rPr>
              <a:t>Tree Based Methods</a:t>
            </a:r>
            <a:endParaRPr lang="en-US" b="1" dirty="0">
              <a:solidFill>
                <a:srgbClr val="002060"/>
              </a:solidFill>
              <a:latin typeface="Apple Chancery" charset="0"/>
              <a:ea typeface="Apple Chancery" charset="0"/>
              <a:cs typeface="Apple Chancery" charset="0"/>
            </a:endParaRPr>
          </a:p>
        </p:txBody>
      </p:sp>
      <p:pic>
        <p:nvPicPr>
          <p:cNvPr id="3" name="Picture 2"/>
          <p:cNvPicPr>
            <a:picLocks noChangeAspect="1"/>
          </p:cNvPicPr>
          <p:nvPr/>
        </p:nvPicPr>
        <p:blipFill>
          <a:blip r:embed="rId3"/>
          <a:stretch>
            <a:fillRect/>
          </a:stretch>
        </p:blipFill>
        <p:spPr>
          <a:xfrm>
            <a:off x="8641369" y="2148468"/>
            <a:ext cx="2294413" cy="3456878"/>
          </a:xfrm>
          <a:prstGeom prst="rect">
            <a:avLst/>
          </a:prstGeom>
        </p:spPr>
      </p:pic>
    </p:spTree>
    <p:extLst>
      <p:ext uri="{BB962C8B-B14F-4D97-AF65-F5344CB8AC3E}">
        <p14:creationId xmlns:p14="http://schemas.microsoft.com/office/powerpoint/2010/main" val="19755855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err="1" smtClean="0"/>
              <a:t>Backpropagation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50</a:t>
            </a:fld>
            <a:endParaRPr lang="en-US" dirty="0"/>
          </a:p>
        </p:txBody>
      </p:sp>
      <p:sp>
        <p:nvSpPr>
          <p:cNvPr id="6" name="TextBox 5"/>
          <p:cNvSpPr txBox="1"/>
          <p:nvPr/>
        </p:nvSpPr>
        <p:spPr>
          <a:xfrm>
            <a:off x="6256421" y="2711116"/>
            <a:ext cx="4956062" cy="1754326"/>
          </a:xfrm>
          <a:prstGeom prst="rect">
            <a:avLst/>
          </a:prstGeom>
          <a:noFill/>
        </p:spPr>
        <p:txBody>
          <a:bodyPr wrap="square" rtlCol="0">
            <a:spAutoFit/>
          </a:bodyPr>
          <a:lstStyle/>
          <a:p>
            <a:r>
              <a:rPr lang="en-US" sz="3600" dirty="0" smtClean="0"/>
              <a:t>The process to learn the correct </a:t>
            </a:r>
            <a:r>
              <a:rPr lang="en-US" sz="3600" dirty="0" smtClean="0"/>
              <a:t>weights </a:t>
            </a:r>
            <a:r>
              <a:rPr lang="en-US" sz="3600" dirty="0" smtClean="0"/>
              <a:t>s</a:t>
            </a:r>
            <a:r>
              <a:rPr lang="en-US" sz="3600" dirty="0" smtClean="0"/>
              <a:t>tarts </a:t>
            </a:r>
            <a:r>
              <a:rPr lang="en-US" sz="3600" dirty="0" smtClean="0"/>
              <a:t>with random weights</a:t>
            </a:r>
            <a:endParaRPr lang="en-US" sz="3600" dirty="0"/>
          </a:p>
        </p:txBody>
      </p:sp>
      <p:pic>
        <p:nvPicPr>
          <p:cNvPr id="15" name="Picture 14"/>
          <p:cNvPicPr/>
          <p:nvPr/>
        </p:nvPicPr>
        <p:blipFill>
          <a:blip r:embed="rId4">
            <a:extLst>
              <a:ext uri="{28A0092B-C50C-407E-A947-70E740481C1C}">
                <a14:useLocalDpi xmlns:a14="http://schemas.microsoft.com/office/drawing/2010/main" val="0"/>
              </a:ext>
            </a:extLst>
          </a:blip>
          <a:srcRect/>
          <a:stretch>
            <a:fillRect/>
          </a:stretch>
        </p:blipFill>
        <p:spPr bwMode="auto">
          <a:xfrm>
            <a:off x="1097280" y="2512590"/>
            <a:ext cx="4437246" cy="2717136"/>
          </a:xfrm>
          <a:prstGeom prst="rect">
            <a:avLst/>
          </a:prstGeom>
          <a:noFill/>
          <a:ln>
            <a:noFill/>
          </a:ln>
        </p:spPr>
      </p:pic>
    </p:spTree>
    <p:extLst>
      <p:ext uri="{BB962C8B-B14F-4D97-AF65-F5344CB8AC3E}">
        <p14:creationId xmlns:p14="http://schemas.microsoft.com/office/powerpoint/2010/main" val="42768410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4" name="Picture 3"/>
          <p:cNvPicPr>
            <a:picLocks noChangeAspect="1"/>
          </p:cNvPicPr>
          <p:nvPr/>
        </p:nvPicPr>
        <p:blipFill>
          <a:blip r:embed="rId4"/>
          <a:stretch>
            <a:fillRect/>
          </a:stretch>
        </p:blipFill>
        <p:spPr>
          <a:xfrm>
            <a:off x="1097280" y="2072247"/>
            <a:ext cx="5084795" cy="3911974"/>
          </a:xfrm>
          <a:prstGeom prst="rect">
            <a:avLst/>
          </a:prstGeom>
        </p:spPr>
      </p:pic>
      <p:sp>
        <p:nvSpPr>
          <p:cNvPr id="6" name="TextBox 5"/>
          <p:cNvSpPr txBox="1"/>
          <p:nvPr/>
        </p:nvSpPr>
        <p:spPr>
          <a:xfrm>
            <a:off x="6824766" y="2013903"/>
            <a:ext cx="4096976" cy="2862322"/>
          </a:xfrm>
          <a:prstGeom prst="rect">
            <a:avLst/>
          </a:prstGeom>
          <a:noFill/>
        </p:spPr>
        <p:txBody>
          <a:bodyPr wrap="square" rtlCol="0">
            <a:spAutoFit/>
          </a:bodyPr>
          <a:lstStyle/>
          <a:p>
            <a:r>
              <a:rPr lang="en-US" sz="3600" dirty="0" smtClean="0"/>
              <a:t>Find the minimum of the cost function</a:t>
            </a:r>
          </a:p>
          <a:p>
            <a:endParaRPr lang="en-US" sz="3600" dirty="0"/>
          </a:p>
          <a:p>
            <a:r>
              <a:rPr lang="en-US" sz="3600" dirty="0" smtClean="0"/>
              <a:t>Use that to adjust the weights</a:t>
            </a:r>
            <a:endParaRPr lang="en-US" sz="3600" dirty="0"/>
          </a:p>
        </p:txBody>
      </p:sp>
    </p:spTree>
    <p:extLst>
      <p:ext uri="{BB962C8B-B14F-4D97-AF65-F5344CB8AC3E}">
        <p14:creationId xmlns:p14="http://schemas.microsoft.com/office/powerpoint/2010/main" val="1659814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Learning Rate</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2656722" y="2031327"/>
            <a:ext cx="6182478" cy="3551326"/>
          </a:xfrm>
          <a:prstGeom prst="rect">
            <a:avLst/>
          </a:prstGeom>
          <a:noFill/>
          <a:ln>
            <a:noFill/>
          </a:ln>
        </p:spPr>
      </p:pic>
    </p:spTree>
    <p:extLst>
      <p:ext uri="{BB962C8B-B14F-4D97-AF65-F5344CB8AC3E}">
        <p14:creationId xmlns:p14="http://schemas.microsoft.com/office/powerpoint/2010/main" val="3491521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Backpropagation</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789581" y="2113420"/>
            <a:ext cx="4826314" cy="3372085"/>
          </a:xfrm>
          <a:prstGeom prst="rect">
            <a:avLst/>
          </a:prstGeom>
          <a:noFill/>
          <a:ln>
            <a:noFill/>
          </a:ln>
        </p:spPr>
      </p:pic>
      <p:sp>
        <p:nvSpPr>
          <p:cNvPr id="4" name="TextBox 3"/>
          <p:cNvSpPr txBox="1"/>
          <p:nvPr/>
        </p:nvSpPr>
        <p:spPr>
          <a:xfrm>
            <a:off x="6042608" y="2646846"/>
            <a:ext cx="5169875" cy="1569660"/>
          </a:xfrm>
          <a:prstGeom prst="rect">
            <a:avLst/>
          </a:prstGeom>
          <a:noFill/>
        </p:spPr>
        <p:txBody>
          <a:bodyPr wrap="square" rtlCol="0">
            <a:spAutoFit/>
          </a:bodyPr>
          <a:lstStyle/>
          <a:p>
            <a:r>
              <a:rPr lang="en-US" sz="3200" dirty="0" smtClean="0"/>
              <a:t>Improved connection </a:t>
            </a:r>
            <a:r>
              <a:rPr lang="en-US" sz="3200" smtClean="0"/>
              <a:t>weights </a:t>
            </a:r>
            <a:r>
              <a:rPr lang="en-US" sz="3200" smtClean="0"/>
              <a:t>compared </a:t>
            </a:r>
            <a:r>
              <a:rPr lang="en-US" sz="3200" dirty="0" smtClean="0"/>
              <a:t>to the random ones</a:t>
            </a:r>
            <a:endParaRPr lang="en-US" sz="3200" baseline="-25000" dirty="0"/>
          </a:p>
        </p:txBody>
      </p:sp>
    </p:spTree>
    <p:extLst>
      <p:ext uri="{BB962C8B-B14F-4D97-AF65-F5344CB8AC3E}">
        <p14:creationId xmlns:p14="http://schemas.microsoft.com/office/powerpoint/2010/main" val="5702178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Repeated for each input set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1097280" y="1964273"/>
            <a:ext cx="4701540" cy="3694430"/>
          </a:xfrm>
          <a:prstGeom prst="rect">
            <a:avLst/>
          </a:prstGeom>
          <a:noFill/>
          <a:ln>
            <a:noFill/>
          </a:ln>
        </p:spPr>
      </p:pic>
      <p:pic>
        <p:nvPicPr>
          <p:cNvPr id="4" name="Picture 3"/>
          <p:cNvPicPr>
            <a:picLocks noChangeAspect="1"/>
          </p:cNvPicPr>
          <p:nvPr/>
        </p:nvPicPr>
        <p:blipFill>
          <a:blip r:embed="rId5"/>
          <a:stretch>
            <a:fillRect/>
          </a:stretch>
        </p:blipFill>
        <p:spPr>
          <a:xfrm>
            <a:off x="6286676" y="2080732"/>
            <a:ext cx="4925807" cy="3935796"/>
          </a:xfrm>
          <a:prstGeom prst="rect">
            <a:avLst/>
          </a:prstGeom>
        </p:spPr>
      </p:pic>
    </p:spTree>
    <p:extLst>
      <p:ext uri="{BB962C8B-B14F-4D97-AF65-F5344CB8AC3E}">
        <p14:creationId xmlns:p14="http://schemas.microsoft.com/office/powerpoint/2010/main" val="36392726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Determining connection weights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6" name="Picture 5"/>
          <p:cNvPicPr>
            <a:picLocks noChangeAspect="1"/>
          </p:cNvPicPr>
          <p:nvPr/>
        </p:nvPicPr>
        <p:blipFill>
          <a:blip r:embed="rId4"/>
          <a:stretch>
            <a:fillRect/>
          </a:stretch>
        </p:blipFill>
        <p:spPr>
          <a:xfrm>
            <a:off x="1097280" y="2351708"/>
            <a:ext cx="4442104" cy="3133209"/>
          </a:xfrm>
          <a:prstGeom prst="rect">
            <a:avLst/>
          </a:prstGeom>
        </p:spPr>
      </p:pic>
      <p:pic>
        <p:nvPicPr>
          <p:cNvPr id="7" name="Picture 6"/>
          <p:cNvPicPr>
            <a:picLocks noChangeAspect="1"/>
          </p:cNvPicPr>
          <p:nvPr/>
        </p:nvPicPr>
        <p:blipFill>
          <a:blip r:embed="rId5"/>
          <a:stretch>
            <a:fillRect/>
          </a:stretch>
        </p:blipFill>
        <p:spPr>
          <a:xfrm>
            <a:off x="6772954" y="2351708"/>
            <a:ext cx="4229303" cy="3121782"/>
          </a:xfrm>
          <a:prstGeom prst="rect">
            <a:avLst/>
          </a:prstGeom>
        </p:spPr>
      </p:pic>
    </p:spTree>
    <p:extLst>
      <p:ext uri="{BB962C8B-B14F-4D97-AF65-F5344CB8AC3E}">
        <p14:creationId xmlns:p14="http://schemas.microsoft.com/office/powerpoint/2010/main" val="29666746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792502" cy="1450757"/>
          </a:xfrm>
        </p:spPr>
        <p:txBody>
          <a:bodyPr/>
          <a:lstStyle/>
          <a:p>
            <a:r>
              <a:rPr lang="en-US" dirty="0" smtClean="0"/>
              <a:t>Neural Networks - Playground</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8" name="Picture 7"/>
          <p:cNvPicPr>
            <a:picLocks noChangeAspect="1"/>
          </p:cNvPicPr>
          <p:nvPr/>
        </p:nvPicPr>
        <p:blipFill>
          <a:blip r:embed="rId4"/>
          <a:stretch>
            <a:fillRect/>
          </a:stretch>
        </p:blipFill>
        <p:spPr>
          <a:xfrm>
            <a:off x="1363781" y="2260600"/>
            <a:ext cx="3043119" cy="2989864"/>
          </a:xfrm>
          <a:prstGeom prst="rect">
            <a:avLst/>
          </a:prstGeom>
          <a:ln>
            <a:solidFill>
              <a:schemeClr val="accent1"/>
            </a:solidFill>
          </a:ln>
        </p:spPr>
      </p:pic>
      <p:pic>
        <p:nvPicPr>
          <p:cNvPr id="9" name="Content Placeholder 4"/>
          <p:cNvPicPr>
            <a:picLocks noGrp="1" noChangeAspect="1"/>
          </p:cNvPicPr>
          <p:nvPr>
            <p:ph idx="1"/>
          </p:nvPr>
        </p:nvPicPr>
        <p:blipFill>
          <a:blip r:embed="rId5"/>
          <a:stretch>
            <a:fillRect/>
          </a:stretch>
        </p:blipFill>
        <p:spPr>
          <a:xfrm>
            <a:off x="4787172" y="2260600"/>
            <a:ext cx="2974989" cy="2989864"/>
          </a:xfrm>
          <a:prstGeom prst="rect">
            <a:avLst/>
          </a:prstGeom>
          <a:ln>
            <a:solidFill>
              <a:schemeClr val="accent1"/>
            </a:solidFill>
          </a:ln>
        </p:spPr>
      </p:pic>
      <p:pic>
        <p:nvPicPr>
          <p:cNvPr id="10" name="Picture 9"/>
          <p:cNvPicPr>
            <a:picLocks noChangeAspect="1"/>
          </p:cNvPicPr>
          <p:nvPr/>
        </p:nvPicPr>
        <p:blipFill>
          <a:blip r:embed="rId6"/>
          <a:stretch>
            <a:fillRect/>
          </a:stretch>
        </p:blipFill>
        <p:spPr>
          <a:xfrm>
            <a:off x="8142433" y="2260600"/>
            <a:ext cx="2967607" cy="2989864"/>
          </a:xfrm>
          <a:prstGeom prst="rect">
            <a:avLst/>
          </a:prstGeom>
          <a:ln>
            <a:solidFill>
              <a:schemeClr val="accent2"/>
            </a:solidFill>
          </a:ln>
        </p:spPr>
      </p:pic>
    </p:spTree>
    <p:extLst>
      <p:ext uri="{BB962C8B-B14F-4D97-AF65-F5344CB8AC3E}">
        <p14:creationId xmlns:p14="http://schemas.microsoft.com/office/powerpoint/2010/main" val="1725567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57</a:t>
            </a:fld>
            <a:endParaRPr lang="en-US" dirty="0"/>
          </a:p>
        </p:txBody>
      </p:sp>
      <p:sp>
        <p:nvSpPr>
          <p:cNvPr id="4" name="TextBox 3"/>
          <p:cNvSpPr txBox="1"/>
          <p:nvPr/>
        </p:nvSpPr>
        <p:spPr>
          <a:xfrm>
            <a:off x="1606727" y="1927736"/>
            <a:ext cx="8181849" cy="3416320"/>
          </a:xfrm>
          <a:prstGeom prst="rect">
            <a:avLst/>
          </a:prstGeom>
          <a:noFill/>
        </p:spPr>
        <p:txBody>
          <a:bodyPr wrap="square" rtlCol="0">
            <a:spAutoFit/>
          </a:bodyPr>
          <a:lstStyle/>
          <a:p>
            <a:pPr marL="571500" indent="-571500">
              <a:buFont typeface="Arial"/>
              <a:buChar char="•"/>
            </a:pPr>
            <a:r>
              <a:rPr lang="en-US" sz="3600" dirty="0" smtClean="0"/>
              <a:t>Training on less data</a:t>
            </a:r>
            <a:endParaRPr lang="en-US" sz="3600" dirty="0"/>
          </a:p>
          <a:p>
            <a:pPr marL="571500" indent="-571500">
              <a:buFont typeface="Arial"/>
              <a:buChar char="•"/>
            </a:pPr>
            <a:r>
              <a:rPr lang="en-US" sz="3600" dirty="0" smtClean="0"/>
              <a:t>Natural Language Processing</a:t>
            </a:r>
          </a:p>
          <a:p>
            <a:pPr marL="571500" indent="-571500">
              <a:buFont typeface="Arial"/>
              <a:buChar char="•"/>
            </a:pPr>
            <a:r>
              <a:rPr lang="en-US" sz="3600" dirty="0" smtClean="0"/>
              <a:t>Understanding videos</a:t>
            </a:r>
          </a:p>
          <a:p>
            <a:pPr marL="571500" indent="-571500">
              <a:buFont typeface="Arial"/>
              <a:buChar char="•"/>
            </a:pPr>
            <a:r>
              <a:rPr lang="en-US" sz="3600" dirty="0" smtClean="0"/>
              <a:t>Deep reinforcement</a:t>
            </a:r>
          </a:p>
          <a:p>
            <a:pPr marL="571500" indent="-571500">
              <a:buFont typeface="Arial"/>
              <a:buChar char="•"/>
            </a:pPr>
            <a:r>
              <a:rPr lang="en-US" sz="3600" dirty="0" smtClean="0"/>
              <a:t>Unsupervised learning</a:t>
            </a:r>
          </a:p>
          <a:p>
            <a:pPr marL="571500" indent="-571500">
              <a:buFont typeface="Arial"/>
              <a:buChar char="•"/>
            </a:pPr>
            <a:r>
              <a:rPr lang="en-US" sz="3600" dirty="0" smtClean="0"/>
              <a:t>Quantum computing</a:t>
            </a:r>
            <a:endParaRPr lang="en-US" sz="3600" dirty="0"/>
          </a:p>
        </p:txBody>
      </p:sp>
    </p:spTree>
    <p:extLst>
      <p:ext uri="{BB962C8B-B14F-4D97-AF65-F5344CB8AC3E}">
        <p14:creationId xmlns:p14="http://schemas.microsoft.com/office/powerpoint/2010/main" val="28968875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 </a:t>
            </a:r>
            <a:r>
              <a:rPr lang="en-US" dirty="0" smtClean="0"/>
              <a:t>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5154075" y="2967335"/>
            <a:ext cx="1883850"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Lunch</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73588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Assignments</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Rounded Rectangle 2"/>
          <p:cNvSpPr/>
          <p:nvPr/>
        </p:nvSpPr>
        <p:spPr>
          <a:xfrm>
            <a:off x="1097280" y="2131183"/>
            <a:ext cx="3534937" cy="1148576"/>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Programming Assignments</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4225197" y="3518116"/>
            <a:ext cx="3534937" cy="1148576"/>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Presentation Assignments</a:t>
            </a:r>
            <a:endParaRPr lang="en-US" b="1" dirty="0">
              <a:solidFill>
                <a:schemeClr val="bg2">
                  <a:lumMod val="25000"/>
                </a:schemeClr>
              </a:solidFill>
              <a:latin typeface="Apple Chancery" charset="0"/>
              <a:ea typeface="Apple Chancery" charset="0"/>
              <a:cs typeface="Apple Chancery" charset="0"/>
            </a:endParaRPr>
          </a:p>
        </p:txBody>
      </p:sp>
      <p:sp>
        <p:nvSpPr>
          <p:cNvPr id="7" name="Rounded Rectangle 6"/>
          <p:cNvSpPr/>
          <p:nvPr/>
        </p:nvSpPr>
        <p:spPr>
          <a:xfrm>
            <a:off x="7370406" y="4914063"/>
            <a:ext cx="3534937" cy="1148576"/>
          </a:xfrm>
          <a:prstGeom prst="roundRect">
            <a:avLst/>
          </a:prstGeom>
          <a:solidFill>
            <a:srgbClr val="7030A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Writing Assignments</a:t>
            </a:r>
            <a:endParaRPr lang="en-US" b="1" dirty="0">
              <a:solidFill>
                <a:schemeClr val="bg2">
                  <a:lumMod val="25000"/>
                </a:schemeClr>
              </a:solidFill>
              <a:latin typeface="Apple Chancery" charset="0"/>
              <a:ea typeface="Apple Chancery" charset="0"/>
              <a:cs typeface="Apple Chancery" charset="0"/>
            </a:endParaRPr>
          </a:p>
        </p:txBody>
      </p:sp>
      <p:sp>
        <p:nvSpPr>
          <p:cNvPr id="8" name="Rounded Rectangle 7"/>
          <p:cNvSpPr/>
          <p:nvPr/>
        </p:nvSpPr>
        <p:spPr>
          <a:xfrm>
            <a:off x="1097279" y="4905049"/>
            <a:ext cx="3534937" cy="1148576"/>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Technical Skills Assignments</a:t>
            </a:r>
            <a:endParaRPr lang="en-US" b="1" dirty="0">
              <a:solidFill>
                <a:schemeClr val="bg2">
                  <a:lumMod val="25000"/>
                </a:schemeClr>
              </a:solidFill>
              <a:latin typeface="Apple Chancery" charset="0"/>
              <a:ea typeface="Apple Chancery" charset="0"/>
              <a:cs typeface="Apple Chancery" charset="0"/>
            </a:endParaRPr>
          </a:p>
        </p:txBody>
      </p:sp>
      <p:sp>
        <p:nvSpPr>
          <p:cNvPr id="9" name="Rounded Rectangle 8"/>
          <p:cNvSpPr/>
          <p:nvPr/>
        </p:nvSpPr>
        <p:spPr>
          <a:xfrm>
            <a:off x="7370406" y="2131183"/>
            <a:ext cx="3534937" cy="1148576"/>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Reading Assignments</a:t>
            </a:r>
            <a:endParaRPr lang="en-US"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4558138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TextBox 2"/>
          <p:cNvSpPr txBox="1"/>
          <p:nvPr/>
        </p:nvSpPr>
        <p:spPr>
          <a:xfrm>
            <a:off x="3567275" y="3248534"/>
            <a:ext cx="5118409" cy="369332"/>
          </a:xfrm>
          <a:prstGeom prst="rect">
            <a:avLst/>
          </a:prstGeom>
          <a:solidFill>
            <a:srgbClr val="00B0F0">
              <a:alpha val="43000"/>
            </a:srgbClr>
          </a:solidFill>
          <a:ln w="25400">
            <a:solidFill>
              <a:schemeClr val="tx1"/>
            </a:solidFill>
          </a:ln>
        </p:spPr>
        <p:txBody>
          <a:bodyPr wrap="square" rtlCol="0">
            <a:spAutoFit/>
          </a:bodyPr>
          <a:lstStyle/>
          <a:p>
            <a:pPr algn="ctr"/>
            <a:r>
              <a:rPr lang="en-US" b="1" dirty="0" smtClean="0"/>
              <a:t>No Writing Assignment this week !!!</a:t>
            </a:r>
            <a:endParaRPr lang="en-US" b="1" dirty="0"/>
          </a:p>
        </p:txBody>
      </p:sp>
    </p:spTree>
    <p:extLst>
      <p:ext uri="{BB962C8B-B14F-4D97-AF65-F5344CB8AC3E}">
        <p14:creationId xmlns:p14="http://schemas.microsoft.com/office/powerpoint/2010/main" val="14214877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Assignment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Rounded Rectangle 6"/>
          <p:cNvSpPr/>
          <p:nvPr/>
        </p:nvSpPr>
        <p:spPr>
          <a:xfrm>
            <a:off x="2301610" y="2741713"/>
            <a:ext cx="7221531" cy="1161214"/>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2">
                    <a:lumMod val="25000"/>
                  </a:schemeClr>
                </a:solidFill>
                <a:latin typeface="Apple Chancery" charset="0"/>
                <a:ea typeface="Apple Chancery" charset="0"/>
                <a:cs typeface="Apple Chancery" charset="0"/>
              </a:rPr>
              <a:t>Install &amp; Setup </a:t>
            </a:r>
            <a:r>
              <a:rPr lang="en-US" sz="2400" b="1" dirty="0" err="1" smtClean="0">
                <a:solidFill>
                  <a:schemeClr val="bg2">
                    <a:lumMod val="25000"/>
                  </a:schemeClr>
                </a:solidFill>
                <a:latin typeface="Apple Chancery" charset="0"/>
                <a:ea typeface="Apple Chancery" charset="0"/>
                <a:cs typeface="Apple Chancery" charset="0"/>
              </a:rPr>
              <a:t>RStudio</a:t>
            </a:r>
            <a:r>
              <a:rPr lang="en-US" sz="2400" b="1" dirty="0" smtClean="0">
                <a:solidFill>
                  <a:schemeClr val="bg2">
                    <a:lumMod val="25000"/>
                  </a:schemeClr>
                </a:solidFill>
                <a:latin typeface="Apple Chancery" charset="0"/>
                <a:ea typeface="Apple Chancery" charset="0"/>
                <a:cs typeface="Apple Chancery" charset="0"/>
              </a:rPr>
              <a:t> on AWS</a:t>
            </a:r>
            <a:endParaRPr lang="en-US" sz="2400"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5824555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Assignment</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777504" y="2142334"/>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25000"/>
                  </a:schemeClr>
                </a:solidFill>
                <a:latin typeface="Apple Chancery" charset="0"/>
                <a:ea typeface="Apple Chancery" charset="0"/>
                <a:cs typeface="Apple Chancery" charset="0"/>
              </a:rPr>
              <a:t>Install &amp; Complete: Swirl </a:t>
            </a:r>
            <a:r>
              <a:rPr lang="mr-IN" b="1" dirty="0">
                <a:solidFill>
                  <a:schemeClr val="bg2">
                    <a:lumMod val="25000"/>
                  </a:schemeClr>
                </a:solidFill>
                <a:latin typeface="Apple Chancery" charset="0"/>
                <a:ea typeface="Apple Chancery" charset="0"/>
                <a:cs typeface="Apple Chancery" charset="0"/>
              </a:rPr>
              <a:t>–</a:t>
            </a:r>
            <a:r>
              <a:rPr lang="en-US" b="1" dirty="0">
                <a:solidFill>
                  <a:schemeClr val="bg2">
                    <a:lumMod val="25000"/>
                  </a:schemeClr>
                </a:solidFill>
                <a:latin typeface="Apple Chancery" charset="0"/>
                <a:ea typeface="Apple Chancery" charset="0"/>
                <a:cs typeface="Apple Chancery" charset="0"/>
              </a:rPr>
              <a:t> </a:t>
            </a:r>
            <a:r>
              <a:rPr lang="en-US" b="1" dirty="0" smtClean="0">
                <a:solidFill>
                  <a:schemeClr val="bg2">
                    <a:lumMod val="25000"/>
                  </a:schemeClr>
                </a:solidFill>
                <a:latin typeface="Apple Chancery" charset="0"/>
                <a:ea typeface="Apple Chancery" charset="0"/>
                <a:cs typeface="Apple Chancery" charset="0"/>
              </a:rPr>
              <a:t>Exploratory Data Analysis</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1777504" y="4179290"/>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Install &amp; Complete: Swirl </a:t>
            </a:r>
            <a:r>
              <a:rPr lang="mr-IN" b="1" dirty="0" smtClean="0">
                <a:solidFill>
                  <a:schemeClr val="bg2">
                    <a:lumMod val="25000"/>
                  </a:schemeClr>
                </a:solidFill>
                <a:latin typeface="Apple Chancery" charset="0"/>
                <a:ea typeface="Apple Chancery" charset="0"/>
                <a:cs typeface="Apple Chancery" charset="0"/>
              </a:rPr>
              <a:t>–</a:t>
            </a:r>
            <a:r>
              <a:rPr lang="en-US" b="1" dirty="0" smtClean="0">
                <a:solidFill>
                  <a:schemeClr val="bg2">
                    <a:lumMod val="25000"/>
                  </a:schemeClr>
                </a:solidFill>
                <a:latin typeface="Apple Chancery" charset="0"/>
                <a:ea typeface="Apple Chancery" charset="0"/>
                <a:cs typeface="Apple Chancery" charset="0"/>
              </a:rPr>
              <a:t> </a:t>
            </a:r>
            <a:r>
              <a:rPr lang="en-US" b="1" dirty="0" smtClean="0">
                <a:solidFill>
                  <a:schemeClr val="bg2">
                    <a:lumMod val="25000"/>
                  </a:schemeClr>
                </a:solidFill>
                <a:latin typeface="Apple Chancery" charset="0"/>
                <a:ea typeface="Apple Chancery" charset="0"/>
                <a:cs typeface="Apple Chancery" charset="0"/>
              </a:rPr>
              <a:t>Statistical Inference</a:t>
            </a:r>
            <a:endParaRPr lang="en-US" b="1" dirty="0">
              <a:solidFill>
                <a:schemeClr val="bg2">
                  <a:lumMod val="2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8936334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504863" y="3023281"/>
            <a:ext cx="6557467" cy="1180729"/>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 Chapter </a:t>
            </a:r>
            <a:r>
              <a:rPr lang="en-US" b="1" dirty="0">
                <a:solidFill>
                  <a:schemeClr val="bg2">
                    <a:lumMod val="25000"/>
                  </a:schemeClr>
                </a:solidFill>
                <a:latin typeface="Apple Chancery" charset="0"/>
                <a:ea typeface="Apple Chancery" charset="0"/>
                <a:cs typeface="Apple Chancery" charset="0"/>
              </a:rPr>
              <a:t>5</a:t>
            </a:r>
            <a:r>
              <a:rPr lang="en-US" b="1" dirty="0" smtClean="0">
                <a:solidFill>
                  <a:schemeClr val="bg2">
                    <a:lumMod val="25000"/>
                  </a:schemeClr>
                </a:solidFill>
                <a:latin typeface="Apple Chancery" charset="0"/>
                <a:ea typeface="Apple Chancery" charset="0"/>
                <a:cs typeface="Apple Chancery" charset="0"/>
              </a:rPr>
              <a:t>: </a:t>
            </a:r>
            <a:r>
              <a:rPr lang="en-US" b="1" dirty="0" smtClean="0">
                <a:solidFill>
                  <a:srgbClr val="002060"/>
                </a:solidFill>
                <a:latin typeface="Apple Chancery" charset="0"/>
                <a:ea typeface="Apple Chancery" charset="0"/>
                <a:cs typeface="Apple Chancery" charset="0"/>
              </a:rPr>
              <a:t>Resampling Methods</a:t>
            </a:r>
            <a:endParaRPr lang="en-US" b="1" dirty="0" smtClean="0">
              <a:solidFill>
                <a:srgbClr val="002060"/>
              </a:solidFill>
              <a:latin typeface="Apple Chancery" charset="0"/>
              <a:ea typeface="Apple Chancery" charset="0"/>
              <a:cs typeface="Apple Chancery" charset="0"/>
            </a:endParaRPr>
          </a:p>
        </p:txBody>
      </p:sp>
      <p:pic>
        <p:nvPicPr>
          <p:cNvPr id="3" name="Picture 2"/>
          <p:cNvPicPr>
            <a:picLocks noChangeAspect="1"/>
          </p:cNvPicPr>
          <p:nvPr/>
        </p:nvPicPr>
        <p:blipFill>
          <a:blip r:embed="rId3"/>
          <a:stretch>
            <a:fillRect/>
          </a:stretch>
        </p:blipFill>
        <p:spPr>
          <a:xfrm>
            <a:off x="8641369" y="2148468"/>
            <a:ext cx="2294413" cy="3456878"/>
          </a:xfrm>
          <a:prstGeom prst="rect">
            <a:avLst/>
          </a:prstGeom>
        </p:spPr>
      </p:pic>
    </p:spTree>
    <p:extLst>
      <p:ext uri="{BB962C8B-B14F-4D97-AF65-F5344CB8AC3E}">
        <p14:creationId xmlns:p14="http://schemas.microsoft.com/office/powerpoint/2010/main" val="5904010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Rounded Rectangle 5"/>
          <p:cNvSpPr/>
          <p:nvPr/>
        </p:nvSpPr>
        <p:spPr>
          <a:xfrm>
            <a:off x="1259539" y="3063160"/>
            <a:ext cx="8109050" cy="1508840"/>
          </a:xfrm>
          <a:prstGeom prst="roundRect">
            <a:avLst/>
          </a:prstGeom>
          <a:solidFill>
            <a:srgbClr val="7030A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Submit  </a:t>
            </a:r>
            <a:r>
              <a:rPr lang="en-US" b="1" dirty="0" smtClean="0">
                <a:solidFill>
                  <a:schemeClr val="bg2">
                    <a:lumMod val="25000"/>
                  </a:schemeClr>
                </a:solidFill>
                <a:latin typeface="Apple Chancery" charset="0"/>
                <a:ea typeface="Apple Chancery" charset="0"/>
                <a:cs typeface="Apple Chancery" charset="0"/>
              </a:rPr>
              <a:t>by </a:t>
            </a:r>
            <a:r>
              <a:rPr lang="en-US" b="1" dirty="0" smtClean="0">
                <a:solidFill>
                  <a:schemeClr val="bg2">
                    <a:lumMod val="25000"/>
                  </a:schemeClr>
                </a:solidFill>
                <a:latin typeface="Apple Chancery" charset="0"/>
                <a:ea typeface="Apple Chancery" charset="0"/>
                <a:cs typeface="Apple Chancery" charset="0"/>
              </a:rPr>
              <a:t>Saturday</a:t>
            </a:r>
          </a:p>
          <a:p>
            <a:pPr algn="ctr"/>
            <a:r>
              <a:rPr lang="en-US" b="1" dirty="0" smtClean="0">
                <a:solidFill>
                  <a:schemeClr val="bg2">
                    <a:lumMod val="25000"/>
                  </a:schemeClr>
                </a:solidFill>
                <a:latin typeface="Apple Chancery" charset="0"/>
                <a:ea typeface="Apple Chancery" charset="0"/>
                <a:cs typeface="Apple Chancery" charset="0"/>
              </a:rPr>
              <a:t> </a:t>
            </a:r>
            <a:r>
              <a:rPr lang="en-US" b="1" dirty="0" smtClean="0">
                <a:solidFill>
                  <a:schemeClr val="accent2">
                    <a:lumMod val="75000"/>
                  </a:schemeClr>
                </a:solidFill>
                <a:latin typeface="Apple Chancery" charset="0"/>
                <a:ea typeface="Apple Chancery" charset="0"/>
                <a:cs typeface="Apple Chancery" charset="0"/>
              </a:rPr>
              <a:t>Written Report (not to exceed 15 pages) on Mushroom Classification Case</a:t>
            </a:r>
            <a:endParaRPr lang="en-US" b="1" dirty="0">
              <a:solidFill>
                <a:schemeClr val="accent2">
                  <a:lumMod val="75000"/>
                </a:schemeClr>
              </a:solidFill>
              <a:latin typeface="Apple Chancery" charset="0"/>
              <a:ea typeface="Apple Chancery" charset="0"/>
              <a:cs typeface="Apple Chancery" charset="0"/>
            </a:endParaRPr>
          </a:p>
        </p:txBody>
      </p:sp>
    </p:spTree>
    <p:extLst>
      <p:ext uri="{BB962C8B-B14F-4D97-AF65-F5344CB8AC3E}">
        <p14:creationId xmlns:p14="http://schemas.microsoft.com/office/powerpoint/2010/main" val="14965528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Rounded Rectangle 5"/>
          <p:cNvSpPr/>
          <p:nvPr/>
        </p:nvSpPr>
        <p:spPr>
          <a:xfrm>
            <a:off x="3730826" y="2405478"/>
            <a:ext cx="3681018" cy="3386188"/>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2">
                    <a:lumMod val="25000"/>
                  </a:schemeClr>
                </a:solidFill>
                <a:latin typeface="Apple Chancery" charset="0"/>
                <a:ea typeface="Apple Chancery" charset="0"/>
                <a:cs typeface="Apple Chancery" charset="0"/>
              </a:rPr>
              <a:t>By Saturday Submit</a:t>
            </a:r>
          </a:p>
          <a:p>
            <a:pPr marL="342900" indent="-342900">
              <a:lnSpc>
                <a:spcPct val="150000"/>
              </a:lnSpc>
              <a:buFont typeface="+mj-lt"/>
              <a:buAutoNum type="arabicPeriod"/>
            </a:pPr>
            <a:endParaRPr lang="en-US" b="1" dirty="0">
              <a:solidFill>
                <a:schemeClr val="bg2">
                  <a:lumMod val="25000"/>
                </a:schemeClr>
              </a:solidFill>
              <a:latin typeface="Apple Chancery" charset="0"/>
              <a:ea typeface="Apple Chancery" charset="0"/>
              <a:cs typeface="Apple Chancery" charset="0"/>
            </a:endParaRPr>
          </a:p>
          <a:p>
            <a:pPr>
              <a:lnSpc>
                <a:spcPct val="150000"/>
              </a:lnSpc>
            </a:pPr>
            <a:r>
              <a:rPr lang="en-US" sz="1200" dirty="0" smtClean="0">
                <a:solidFill>
                  <a:schemeClr val="bg2">
                    <a:lumMod val="25000"/>
                  </a:schemeClr>
                </a:solidFill>
                <a:latin typeface="American Typewriter" charset="0"/>
                <a:ea typeface="American Typewriter" charset="0"/>
                <a:cs typeface="American Typewriter" charset="0"/>
              </a:rPr>
              <a:t>Your Presentations on Mushroom Classification Case</a:t>
            </a:r>
          </a:p>
          <a:p>
            <a:pPr>
              <a:lnSpc>
                <a:spcPct val="150000"/>
              </a:lnSpc>
            </a:pPr>
            <a:endParaRPr lang="en-US" sz="1200" dirty="0" smtClean="0">
              <a:solidFill>
                <a:schemeClr val="bg2">
                  <a:lumMod val="25000"/>
                </a:schemeClr>
              </a:solidFill>
              <a:latin typeface="American Typewriter" charset="0"/>
              <a:ea typeface="American Typewriter" charset="0"/>
              <a:cs typeface="American Typewriter" charset="0"/>
            </a:endParaRPr>
          </a:p>
          <a:p>
            <a:pPr marL="228600"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Technical Presentation</a:t>
            </a:r>
          </a:p>
          <a:p>
            <a:pPr marL="228600"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Business Presentation (Not to exceed 5 slides)</a:t>
            </a:r>
          </a:p>
          <a:p>
            <a:pPr>
              <a:lnSpc>
                <a:spcPct val="150000"/>
              </a:lnSpc>
            </a:pPr>
            <a:endParaRPr lang="en-US" sz="1200" dirty="0">
              <a:solidFill>
                <a:schemeClr val="bg2">
                  <a:lumMod val="25000"/>
                </a:schemeClr>
              </a:solidFill>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2351250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Instructor Case </a:t>
            </a:r>
            <a:r>
              <a:rPr lang="mr-IN" sz="4000" dirty="0" smtClean="0"/>
              <a:t>–</a:t>
            </a:r>
            <a:r>
              <a:rPr lang="en-US" sz="4000" dirty="0" smtClean="0"/>
              <a:t> MNIST Digit Classification</a:t>
            </a:r>
            <a:endParaRPr lang="en-US" sz="4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7" name="Picture 6"/>
          <p:cNvPicPr>
            <a:picLocks noChangeAspect="1"/>
          </p:cNvPicPr>
          <p:nvPr/>
        </p:nvPicPr>
        <p:blipFill>
          <a:blip r:embed="rId3"/>
          <a:stretch>
            <a:fillRect/>
          </a:stretch>
        </p:blipFill>
        <p:spPr>
          <a:xfrm>
            <a:off x="6746470" y="2059410"/>
            <a:ext cx="3810000" cy="3810000"/>
          </a:xfrm>
          <a:prstGeom prst="rect">
            <a:avLst/>
          </a:prstGeom>
        </p:spPr>
      </p:pic>
      <p:pic>
        <p:nvPicPr>
          <p:cNvPr id="8" name="Picture 7"/>
          <p:cNvPicPr>
            <a:picLocks noChangeAspect="1"/>
          </p:cNvPicPr>
          <p:nvPr/>
        </p:nvPicPr>
        <p:blipFill>
          <a:blip r:embed="rId4"/>
          <a:stretch>
            <a:fillRect/>
          </a:stretch>
        </p:blipFill>
        <p:spPr>
          <a:xfrm>
            <a:off x="1097280" y="2185746"/>
            <a:ext cx="4643935" cy="3683664"/>
          </a:xfrm>
          <a:prstGeom prst="rect">
            <a:avLst/>
          </a:prstGeom>
        </p:spPr>
      </p:pic>
    </p:spTree>
    <p:extLst>
      <p:ext uri="{BB962C8B-B14F-4D97-AF65-F5344CB8AC3E}">
        <p14:creationId xmlns:p14="http://schemas.microsoft.com/office/powerpoint/2010/main" val="1997138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Instructor Case - MNIST Digit Classification</a:t>
            </a:r>
            <a:endParaRPr lang="en-US" sz="4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5" name="Picture 4"/>
          <p:cNvPicPr>
            <a:picLocks noChangeAspect="1"/>
          </p:cNvPicPr>
          <p:nvPr/>
        </p:nvPicPr>
        <p:blipFill>
          <a:blip r:embed="rId2"/>
          <a:stretch>
            <a:fillRect/>
          </a:stretch>
        </p:blipFill>
        <p:spPr>
          <a:xfrm>
            <a:off x="1346875" y="1979753"/>
            <a:ext cx="9851561" cy="369915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Tree>
    <p:extLst>
      <p:ext uri="{BB962C8B-B14F-4D97-AF65-F5344CB8AC3E}">
        <p14:creationId xmlns:p14="http://schemas.microsoft.com/office/powerpoint/2010/main" val="907098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 </a:t>
            </a:r>
            <a:r>
              <a:rPr lang="en-US" dirty="0" smtClean="0"/>
              <a:t>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4354178" y="2967335"/>
            <a:ext cx="3483647"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Demo Time</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72774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 </a:t>
            </a:r>
            <a:r>
              <a:rPr lang="en-US" dirty="0" smtClean="0"/>
              <a:t>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3076203" y="2967335"/>
            <a:ext cx="6039603"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Introduction to AWS</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99375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smtClean="0"/>
              <a:t>Neural Networks</a:t>
            </a:r>
            <a:endParaRPr lang="en-US" dirty="0" smtClean="0"/>
          </a:p>
          <a:p>
            <a:r>
              <a:rPr lang="en-US" dirty="0" smtClean="0"/>
              <a:t>Multi Layer Perceptron</a:t>
            </a:r>
          </a:p>
          <a:p>
            <a:r>
              <a:rPr lang="en-US" dirty="0" smtClean="0"/>
              <a:t>Deep Neural Networks</a:t>
            </a:r>
            <a:endParaRPr lang="en-US" dirty="0" smtClean="0"/>
          </a:p>
          <a:p>
            <a:pPr lvl="1"/>
            <a:r>
              <a:rPr lang="en-US" dirty="0" smtClean="0"/>
              <a:t>Examples</a:t>
            </a:r>
          </a:p>
          <a:p>
            <a:pPr lvl="1"/>
            <a:r>
              <a:rPr lang="en-US" dirty="0" smtClean="0"/>
              <a:t>Hidden layers</a:t>
            </a:r>
          </a:p>
          <a:p>
            <a:pPr lvl="1"/>
            <a:r>
              <a:rPr lang="en-US" dirty="0" err="1" smtClean="0"/>
              <a:t>Backpropagation</a:t>
            </a:r>
            <a:endParaRPr lang="en-US" dirty="0" smtClean="0"/>
          </a:p>
          <a:p>
            <a:pPr lvl="2"/>
            <a:r>
              <a:rPr lang="en-US" dirty="0" smtClean="0"/>
              <a:t>Weights</a:t>
            </a:r>
          </a:p>
          <a:p>
            <a:pPr lvl="2"/>
            <a:r>
              <a:rPr lang="en-US" dirty="0" smtClean="0"/>
              <a:t>Errors</a:t>
            </a:r>
          </a:p>
          <a:p>
            <a:pPr lvl="2"/>
            <a:r>
              <a:rPr lang="en-US" dirty="0" smtClean="0"/>
              <a:t>Learning coefficients</a:t>
            </a:r>
          </a:p>
          <a:p>
            <a:pPr lvl="1"/>
            <a:r>
              <a:rPr lang="en-US" dirty="0" smtClean="0"/>
              <a:t>Requirements</a:t>
            </a:r>
            <a:endParaRPr lang="en-US" dirty="0"/>
          </a:p>
          <a:p>
            <a:pPr marL="201168" lvl="1" indent="0">
              <a:buNone/>
            </a:pPr>
            <a:endParaRPr lang="en-US" dirty="0"/>
          </a:p>
          <a:p>
            <a:pPr marL="201168" lvl="1" indent="0">
              <a:buNone/>
            </a:pPr>
            <a:r>
              <a:rPr lang="en-US" dirty="0" smtClean="0"/>
              <a:t>Gradient Descent</a:t>
            </a:r>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Tree>
    <p:extLst>
      <p:ext uri="{BB962C8B-B14F-4D97-AF65-F5344CB8AC3E}">
        <p14:creationId xmlns:p14="http://schemas.microsoft.com/office/powerpoint/2010/main" val="3517202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Assignment</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Rounded Rectangle 5"/>
          <p:cNvSpPr/>
          <p:nvPr/>
        </p:nvSpPr>
        <p:spPr>
          <a:xfrm>
            <a:off x="3730826" y="2405478"/>
            <a:ext cx="3681018" cy="3386188"/>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2">
                    <a:lumMod val="25000"/>
                  </a:schemeClr>
                </a:solidFill>
                <a:latin typeface="Apple Chancery" charset="0"/>
                <a:ea typeface="Apple Chancery" charset="0"/>
                <a:cs typeface="Apple Chancery" charset="0"/>
              </a:rPr>
              <a:t>By Saturday Submit</a:t>
            </a:r>
          </a:p>
          <a:p>
            <a:pPr marL="342900" indent="-342900">
              <a:lnSpc>
                <a:spcPct val="150000"/>
              </a:lnSpc>
              <a:buFont typeface="+mj-lt"/>
              <a:buAutoNum type="arabicPeriod"/>
            </a:pPr>
            <a:endParaRPr lang="en-US" b="1" dirty="0">
              <a:solidFill>
                <a:schemeClr val="bg2">
                  <a:lumMod val="25000"/>
                </a:schemeClr>
              </a:solidFill>
              <a:latin typeface="Apple Chancery" charset="0"/>
              <a:ea typeface="Apple Chancery" charset="0"/>
              <a:cs typeface="Apple Chancery" charset="0"/>
            </a:endParaRPr>
          </a:p>
          <a:p>
            <a:pPr>
              <a:lnSpc>
                <a:spcPct val="150000"/>
              </a:lnSpc>
            </a:pPr>
            <a:r>
              <a:rPr lang="en-US" sz="1200" dirty="0" smtClean="0">
                <a:solidFill>
                  <a:schemeClr val="bg2">
                    <a:lumMod val="25000"/>
                  </a:schemeClr>
                </a:solidFill>
                <a:latin typeface="American Typewriter" charset="0"/>
                <a:ea typeface="American Typewriter" charset="0"/>
                <a:cs typeface="American Typewriter" charset="0"/>
              </a:rPr>
              <a:t>Your Presentations on Mushroom Classification Case</a:t>
            </a:r>
          </a:p>
          <a:p>
            <a:pPr>
              <a:lnSpc>
                <a:spcPct val="150000"/>
              </a:lnSpc>
            </a:pPr>
            <a:endParaRPr lang="en-US" sz="1200" dirty="0" smtClean="0">
              <a:solidFill>
                <a:schemeClr val="bg2">
                  <a:lumMod val="25000"/>
                </a:schemeClr>
              </a:solidFill>
              <a:latin typeface="American Typewriter" charset="0"/>
              <a:ea typeface="American Typewriter" charset="0"/>
              <a:cs typeface="American Typewriter" charset="0"/>
            </a:endParaRPr>
          </a:p>
          <a:p>
            <a:pPr marL="228600"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Technical Presentation</a:t>
            </a:r>
          </a:p>
          <a:p>
            <a:pPr marL="228600"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Business Presentation (Not to exceed 5 slides)</a:t>
            </a:r>
          </a:p>
          <a:p>
            <a:pPr>
              <a:lnSpc>
                <a:spcPct val="150000"/>
              </a:lnSpc>
            </a:pPr>
            <a:endParaRPr lang="en-US" sz="1200" dirty="0">
              <a:solidFill>
                <a:schemeClr val="bg2">
                  <a:lumMod val="25000"/>
                </a:schemeClr>
              </a:solidFill>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188301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6" name="Picture 5"/>
          <p:cNvPicPr>
            <a:picLocks noChangeAspect="1"/>
          </p:cNvPicPr>
          <p:nvPr/>
        </p:nvPicPr>
        <p:blipFill>
          <a:blip r:embed="rId4"/>
          <a:stretch>
            <a:fillRect/>
          </a:stretch>
        </p:blipFill>
        <p:spPr>
          <a:xfrm>
            <a:off x="1231900" y="1828513"/>
            <a:ext cx="9544141" cy="4323521"/>
          </a:xfrm>
          <a:prstGeom prst="rect">
            <a:avLst/>
          </a:prstGeom>
        </p:spPr>
      </p:pic>
    </p:spTree>
    <p:extLst>
      <p:ext uri="{BB962C8B-B14F-4D97-AF65-F5344CB8AC3E}">
        <p14:creationId xmlns:p14="http://schemas.microsoft.com/office/powerpoint/2010/main" val="336488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 are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
        <p:nvSpPr>
          <p:cNvPr id="5" name="Oval 4"/>
          <p:cNvSpPr/>
          <p:nvPr/>
        </p:nvSpPr>
        <p:spPr>
          <a:xfrm>
            <a:off x="1117059" y="1737360"/>
            <a:ext cx="9334320" cy="445765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524856" y="2600914"/>
            <a:ext cx="7926523" cy="2861007"/>
          </a:xfrm>
          <a:prstGeom prst="ellipse">
            <a:avLst/>
          </a:prstGeom>
          <a:solidFill>
            <a:srgbClr val="3366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p:nvPr/>
        </p:nvSpPr>
        <p:spPr>
          <a:xfrm>
            <a:off x="4988506" y="3687179"/>
            <a:ext cx="5218038" cy="130045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473591" y="2034833"/>
            <a:ext cx="3902053" cy="369332"/>
          </a:xfrm>
          <a:prstGeom prst="rect">
            <a:avLst/>
          </a:prstGeom>
          <a:noFill/>
        </p:spPr>
        <p:txBody>
          <a:bodyPr wrap="square" rtlCol="0">
            <a:spAutoFit/>
          </a:bodyPr>
          <a:lstStyle/>
          <a:p>
            <a:r>
              <a:rPr lang="en-US" dirty="0" smtClean="0"/>
              <a:t>Data Science</a:t>
            </a:r>
            <a:endParaRPr lang="en-US" dirty="0"/>
          </a:p>
        </p:txBody>
      </p:sp>
      <p:sp>
        <p:nvSpPr>
          <p:cNvPr id="10" name="TextBox 9"/>
          <p:cNvSpPr txBox="1"/>
          <p:nvPr/>
        </p:nvSpPr>
        <p:spPr>
          <a:xfrm>
            <a:off x="5661801" y="2769209"/>
            <a:ext cx="3198153" cy="369332"/>
          </a:xfrm>
          <a:prstGeom prst="rect">
            <a:avLst/>
          </a:prstGeom>
          <a:noFill/>
        </p:spPr>
        <p:txBody>
          <a:bodyPr wrap="square" rtlCol="0">
            <a:spAutoFit/>
          </a:bodyPr>
          <a:lstStyle/>
          <a:p>
            <a:r>
              <a:rPr lang="en-US" dirty="0" smtClean="0"/>
              <a:t>Machine Learning</a:t>
            </a:r>
            <a:endParaRPr lang="en-US" dirty="0"/>
          </a:p>
        </p:txBody>
      </p:sp>
      <p:sp>
        <p:nvSpPr>
          <p:cNvPr id="11" name="TextBox 10"/>
          <p:cNvSpPr txBox="1"/>
          <p:nvPr/>
        </p:nvSpPr>
        <p:spPr>
          <a:xfrm>
            <a:off x="5501127" y="4013294"/>
            <a:ext cx="2922714" cy="646331"/>
          </a:xfrm>
          <a:prstGeom prst="rect">
            <a:avLst/>
          </a:prstGeom>
          <a:noFill/>
        </p:spPr>
        <p:txBody>
          <a:bodyPr wrap="square" rtlCol="0">
            <a:spAutoFit/>
          </a:bodyPr>
          <a:lstStyle/>
          <a:p>
            <a:r>
              <a:rPr lang="en-US" dirty="0" smtClean="0"/>
              <a:t>Deep</a:t>
            </a:r>
          </a:p>
          <a:p>
            <a:r>
              <a:rPr lang="en-US" dirty="0" smtClean="0"/>
              <a:t>Learning</a:t>
            </a:r>
            <a:endParaRPr lang="en-US" dirty="0"/>
          </a:p>
        </p:txBody>
      </p:sp>
      <p:sp>
        <p:nvSpPr>
          <p:cNvPr id="12" name="Oval 11"/>
          <p:cNvSpPr/>
          <p:nvPr/>
        </p:nvSpPr>
        <p:spPr>
          <a:xfrm>
            <a:off x="6962484" y="3824875"/>
            <a:ext cx="3244059" cy="1070965"/>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237924" y="4194207"/>
            <a:ext cx="2662534" cy="369332"/>
          </a:xfrm>
          <a:prstGeom prst="rect">
            <a:avLst/>
          </a:prstGeom>
          <a:noFill/>
        </p:spPr>
        <p:txBody>
          <a:bodyPr wrap="square" rtlCol="0">
            <a:spAutoFit/>
          </a:bodyPr>
          <a:lstStyle/>
          <a:p>
            <a:r>
              <a:rPr lang="en-US" dirty="0" smtClean="0"/>
              <a:t>Deep Neural Networks</a:t>
            </a:r>
            <a:endParaRPr lang="en-US" dirty="0"/>
          </a:p>
        </p:txBody>
      </p:sp>
    </p:spTree>
    <p:extLst>
      <p:ext uri="{BB962C8B-B14F-4D97-AF65-F5344CB8AC3E}">
        <p14:creationId xmlns:p14="http://schemas.microsoft.com/office/powerpoint/2010/main" val="83479332"/>
      </p:ext>
    </p:extLst>
  </p:cSld>
  <p:clrMapOvr>
    <a:masterClrMapping/>
  </p:clrMapOvr>
  <p:timing>
    <p:tnLst>
      <p:par>
        <p:cTn id="1" dur="indefinite" restart="never" nodeType="tmRoot"/>
      </p:par>
    </p:tnLst>
  </p:timing>
</p:sld>
</file>

<file path=ppt/theme/theme1.xml><?xml version="1.0" encoding="utf-8"?>
<a:theme xmlns:a="http://schemas.openxmlformats.org/drawingml/2006/main" name="Machine Learning - May27">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Machine Learning - May27.potx</Template>
  <TotalTime>7839</TotalTime>
  <Words>1578</Words>
  <Application>Microsoft Macintosh PowerPoint</Application>
  <PresentationFormat>Widescreen</PresentationFormat>
  <Paragraphs>362</Paragraphs>
  <Slides>69</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American Typewriter</vt:lpstr>
      <vt:lpstr>Apple Chancery</vt:lpstr>
      <vt:lpstr>Calibri</vt:lpstr>
      <vt:lpstr>Calibri Light</vt:lpstr>
      <vt:lpstr>Mangal</vt:lpstr>
      <vt:lpstr>Roboto</vt:lpstr>
      <vt:lpstr>Arial</vt:lpstr>
      <vt:lpstr>Machine Learning - May27</vt:lpstr>
      <vt:lpstr>Introduction to Deep Learning</vt:lpstr>
      <vt:lpstr>Course Assignments</vt:lpstr>
      <vt:lpstr>Technical Assignment</vt:lpstr>
      <vt:lpstr>Programming Assignment</vt:lpstr>
      <vt:lpstr>Reading Assignment</vt:lpstr>
      <vt:lpstr>Writing Assignment</vt:lpstr>
      <vt:lpstr>Presentation Assignment</vt:lpstr>
      <vt:lpstr>Machine Learning</vt:lpstr>
      <vt:lpstr>Where we are</vt:lpstr>
      <vt:lpstr>Why Neural Networks ?</vt:lpstr>
      <vt:lpstr>How to Classify this?</vt:lpstr>
      <vt:lpstr>And this?</vt:lpstr>
      <vt:lpstr>Neural Networks - Inspiration</vt:lpstr>
      <vt:lpstr>Applications</vt:lpstr>
      <vt:lpstr>Applications</vt:lpstr>
      <vt:lpstr>Applications</vt:lpstr>
      <vt:lpstr>Neural Networks – How?</vt:lpstr>
      <vt:lpstr>Neural Networks – How?</vt:lpstr>
      <vt:lpstr>Activation Functions</vt:lpstr>
      <vt:lpstr>A Single Neuron</vt:lpstr>
      <vt:lpstr>PowerPoint Presentation</vt:lpstr>
      <vt:lpstr>Deep Learning</vt:lpstr>
      <vt:lpstr>Classic Neural Networks</vt:lpstr>
      <vt:lpstr>What is Feature Engineering?</vt:lpstr>
      <vt:lpstr>Deep Learning</vt:lpstr>
      <vt:lpstr>Neurons organized in layers</vt:lpstr>
      <vt:lpstr>Multi Layer Perceptron (MLP)</vt:lpstr>
      <vt:lpstr>Deep Neural Networks</vt:lpstr>
      <vt:lpstr>Feature engineering not needed</vt:lpstr>
      <vt:lpstr>Training a Neural Network</vt:lpstr>
      <vt:lpstr>Neural Network - Learning</vt:lpstr>
      <vt:lpstr>Deep Neural Networks</vt:lpstr>
      <vt:lpstr>Deep Neural Network</vt:lpstr>
      <vt:lpstr>PowerPoint Presentation</vt:lpstr>
      <vt:lpstr>Strengths of Deep Neural Networks</vt:lpstr>
      <vt:lpstr>Image Recognition</vt:lpstr>
      <vt:lpstr>Image Recognition</vt:lpstr>
      <vt:lpstr>ImageNet Challenge (1000 Classes)</vt:lpstr>
      <vt:lpstr>ImageNet Challenge</vt:lpstr>
      <vt:lpstr>Blowing away the competition</vt:lpstr>
      <vt:lpstr>Facial Recognition</vt:lpstr>
      <vt:lpstr>Automated Driving</vt:lpstr>
      <vt:lpstr>How it works?</vt:lpstr>
      <vt:lpstr>Training a Neural Network</vt:lpstr>
      <vt:lpstr>Requirements</vt:lpstr>
      <vt:lpstr>Connections have different weights</vt:lpstr>
      <vt:lpstr>Node sets its value, triggers next node</vt:lpstr>
      <vt:lpstr>New value = old value + input</vt:lpstr>
      <vt:lpstr>Error in the network</vt:lpstr>
      <vt:lpstr>Backpropagation</vt:lpstr>
      <vt:lpstr>Gradient Descent</vt:lpstr>
      <vt:lpstr>Learning Rate</vt:lpstr>
      <vt:lpstr>Backpropagation</vt:lpstr>
      <vt:lpstr>Repeated for each input set</vt:lpstr>
      <vt:lpstr>Determining connection weights</vt:lpstr>
      <vt:lpstr>Neural Networks - Playground</vt:lpstr>
      <vt:lpstr>Challenges</vt:lpstr>
      <vt:lpstr>Digit Classification Case</vt:lpstr>
      <vt:lpstr>Course Assignments</vt:lpstr>
      <vt:lpstr>Technical Assignment</vt:lpstr>
      <vt:lpstr>Programming Assignment</vt:lpstr>
      <vt:lpstr>Reading Assignment</vt:lpstr>
      <vt:lpstr>Writing Assignment</vt:lpstr>
      <vt:lpstr>Presentation Assignment</vt:lpstr>
      <vt:lpstr>Instructor Case – MNIST Digit Classification</vt:lpstr>
      <vt:lpstr>Instructor Case - MNIST Digit Classification</vt:lpstr>
      <vt:lpstr>Digit Classification Case</vt:lpstr>
      <vt:lpstr>Digit Classification Case</vt:lpstr>
      <vt:lpstr>Summary</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Rohit Padebettu</dc:creator>
  <cp:lastModifiedBy>Rohit Padebettu</cp:lastModifiedBy>
  <cp:revision>128</cp:revision>
  <dcterms:created xsi:type="dcterms:W3CDTF">2017-05-14T13:41:10Z</dcterms:created>
  <dcterms:modified xsi:type="dcterms:W3CDTF">2017-07-16T17:03:52Z</dcterms:modified>
</cp:coreProperties>
</file>